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6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79" d="100"/>
          <a:sy n="79" d="100"/>
        </p:scale>
        <p:origin x="984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5-year TCO</c:v>
                </c:pt>
              </c:strCache>
            </c:strRef>
          </c:tx>
          <c:spPr>
            <a:solidFill>
              <a:srgbClr val="117A65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Used F-150 Lightning</c:v>
                </c:pt>
                <c:pt idx="1">
                  <c:v>New F-150 gas</c:v>
                </c:pt>
                <c:pt idx="2">
                  <c:v>Used F-150 gas</c:v>
                </c:pt>
                <c:pt idx="3">
                  <c:v>New F-150 Lightning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41.8</c:v>
                </c:pt>
                <c:pt idx="1">
                  <c:v>49.3</c:v>
                </c:pt>
                <c:pt idx="2">
                  <c:v>50.7</c:v>
                </c:pt>
                <c:pt idx="3">
                  <c:v>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E7-4BB4-AD68-D60F84D3058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300" b="0" i="0" u="none" strike="noStrike">
                <a:solidFill>
                  <a:srgbClr val="000000"/>
                </a:solidFill>
                <a:latin typeface="Aptos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7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\$0.0\k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ptos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New F-150 gas</c:v>
                </c:pt>
              </c:strCache>
            </c:strRef>
          </c:tx>
          <c:spPr>
            <a:ln w="31750" cap="flat">
              <a:solidFill>
                <a:srgbClr val="2E6FBE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2E6FBE"/>
              </a:solidFill>
              <a:ln w="9525" cap="flat">
                <a:solidFill>
                  <a:srgbClr val="2E6FBE"/>
                </a:solidFill>
                <a:prstDash val="solid"/>
                <a:round/>
              </a:ln>
              <a:effectLst/>
            </c:spPr>
          </c:marker>
          <c:cat>
            <c:strRef>
              <c:f>Sheet1!$A$2:$A$4</c:f>
              <c:strCache>
                <c:ptCount val="3"/>
                <c:pt idx="0">
                  <c:v>3 years</c:v>
                </c:pt>
                <c:pt idx="1">
                  <c:v>5 years</c:v>
                </c:pt>
                <c:pt idx="2">
                  <c:v>7 years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26.6</c:v>
                </c:pt>
                <c:pt idx="1">
                  <c:v>44.5</c:v>
                </c:pt>
                <c:pt idx="2">
                  <c:v>61.5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C8D-454A-92CB-6D18AAFFCC5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New F-150 Lightning</c:v>
                </c:pt>
              </c:strCache>
            </c:strRef>
          </c:tx>
          <c:spPr>
            <a:ln w="31750" cap="flat">
              <a:solidFill>
                <a:srgbClr val="C68A10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C68A10"/>
              </a:solidFill>
              <a:ln w="9525" cap="flat">
                <a:solidFill>
                  <a:srgbClr val="C68A10"/>
                </a:solidFill>
                <a:prstDash val="solid"/>
                <a:round/>
              </a:ln>
              <a:effectLst/>
            </c:spPr>
          </c:marker>
          <c:cat>
            <c:strRef>
              <c:f>Sheet1!$A$2:$A$4</c:f>
              <c:strCache>
                <c:ptCount val="3"/>
                <c:pt idx="0">
                  <c:v>3 years</c:v>
                </c:pt>
                <c:pt idx="1">
                  <c:v>5 years</c:v>
                </c:pt>
                <c:pt idx="2">
                  <c:v>7 years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43</c:v>
                </c:pt>
                <c:pt idx="1">
                  <c:v>60.4</c:v>
                </c:pt>
                <c:pt idx="2">
                  <c:v>75.2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C8D-454A-92CB-6D18AAFFCC5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Used F-150 gas</c:v>
                </c:pt>
              </c:strCache>
            </c:strRef>
          </c:tx>
          <c:spPr>
            <a:ln w="31750" cap="flat">
              <a:solidFill>
                <a:srgbClr val="B34747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B34747"/>
              </a:solidFill>
              <a:ln w="9525" cap="flat">
                <a:solidFill>
                  <a:srgbClr val="B34747"/>
                </a:solidFill>
                <a:prstDash val="solid"/>
                <a:round/>
              </a:ln>
              <a:effectLst/>
            </c:spPr>
          </c:marker>
          <c:cat>
            <c:strRef>
              <c:f>Sheet1!$A$2:$A$4</c:f>
              <c:strCache>
                <c:ptCount val="3"/>
                <c:pt idx="0">
                  <c:v>3 years</c:v>
                </c:pt>
                <c:pt idx="1">
                  <c:v>5 years</c:v>
                </c:pt>
                <c:pt idx="2">
                  <c:v>7 years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28.5</c:v>
                </c:pt>
                <c:pt idx="1">
                  <c:v>45.5</c:v>
                </c:pt>
                <c:pt idx="2">
                  <c:v>61.7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C8D-454A-92CB-6D18AAFFCC5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Used F-150 Lightning</c:v>
                </c:pt>
              </c:strCache>
            </c:strRef>
          </c:tx>
          <c:spPr>
            <a:ln w="31750" cap="flat">
              <a:solidFill>
                <a:srgbClr val="117A65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117A65"/>
              </a:solidFill>
              <a:ln w="9525" cap="flat">
                <a:solidFill>
                  <a:srgbClr val="117A65"/>
                </a:solidFill>
                <a:prstDash val="solid"/>
                <a:round/>
              </a:ln>
              <a:effectLst/>
            </c:spPr>
          </c:marker>
          <c:cat>
            <c:strRef>
              <c:f>Sheet1!$A$2:$A$4</c:f>
              <c:strCache>
                <c:ptCount val="3"/>
                <c:pt idx="0">
                  <c:v>3 years</c:v>
                </c:pt>
                <c:pt idx="1">
                  <c:v>5 years</c:v>
                </c:pt>
                <c:pt idx="2">
                  <c:v>7 years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25.7</c:v>
                </c:pt>
                <c:pt idx="1">
                  <c:v>38.9</c:v>
                </c:pt>
                <c:pt idx="2">
                  <c:v>51.8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C8D-454A-92CB-6D18AAFFCC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300" b="0" i="0" u="none" strike="noStrike">
                <a:solidFill>
                  <a:srgbClr val="000000"/>
                </a:solidFill>
                <a:latin typeface="Aptos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90"/>
          <c:min val="2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\$0.0\k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ptos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200">
              <a:latin typeface="Aptos"/>
              <a:cs typeface="Aptos"/>
            </a:defRPr>
          </a:pPr>
          <a:endParaRPr lang="en-US"/>
        </a:p>
      </c:txPr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New F-150 gas</c:v>
                </c:pt>
              </c:strCache>
            </c:strRef>
          </c:tx>
          <c:spPr>
            <a:ln w="31750" cap="flat">
              <a:solidFill>
                <a:srgbClr val="2E6FBE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2E6FBE"/>
              </a:solidFill>
              <a:ln w="9525" cap="flat">
                <a:solidFill>
                  <a:srgbClr val="2E6FBE"/>
                </a:solidFill>
                <a:prstDash val="solid"/>
                <a:round/>
              </a:ln>
              <a:effectLst/>
            </c:spPr>
          </c:marker>
          <c:cat>
            <c:strRef>
              <c:f>Sheet1!$A$2:$A$4</c:f>
              <c:strCache>
                <c:ptCount val="3"/>
                <c:pt idx="0">
                  <c:v>3 years</c:v>
                </c:pt>
                <c:pt idx="1">
                  <c:v>5 years</c:v>
                </c:pt>
                <c:pt idx="2">
                  <c:v>7 years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29.5</c:v>
                </c:pt>
                <c:pt idx="1">
                  <c:v>49.3</c:v>
                </c:pt>
                <c:pt idx="2">
                  <c:v>68.2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30B-44E9-A836-8398816F2C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New F-150 Lightning</c:v>
                </c:pt>
              </c:strCache>
            </c:strRef>
          </c:tx>
          <c:spPr>
            <a:ln w="31750" cap="flat">
              <a:solidFill>
                <a:srgbClr val="C68A10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C68A10"/>
              </a:solidFill>
              <a:ln w="9525" cap="flat">
                <a:solidFill>
                  <a:srgbClr val="C68A10"/>
                </a:solidFill>
                <a:prstDash val="solid"/>
                <a:round/>
              </a:ln>
              <a:effectLst/>
            </c:spPr>
          </c:marker>
          <c:cat>
            <c:strRef>
              <c:f>Sheet1!$A$2:$A$4</c:f>
              <c:strCache>
                <c:ptCount val="3"/>
                <c:pt idx="0">
                  <c:v>3 years</c:v>
                </c:pt>
                <c:pt idx="1">
                  <c:v>5 years</c:v>
                </c:pt>
                <c:pt idx="2">
                  <c:v>7 years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44.6</c:v>
                </c:pt>
                <c:pt idx="1">
                  <c:v>63</c:v>
                </c:pt>
                <c:pt idx="2">
                  <c:v>78.900000000000006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30B-44E9-A836-8398816F2C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Used F-150 gas</c:v>
                </c:pt>
              </c:strCache>
            </c:strRef>
          </c:tx>
          <c:spPr>
            <a:ln w="31750" cap="flat">
              <a:solidFill>
                <a:srgbClr val="B34747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B34747"/>
              </a:solidFill>
              <a:ln w="9525" cap="flat">
                <a:solidFill>
                  <a:srgbClr val="B34747"/>
                </a:solidFill>
                <a:prstDash val="solid"/>
                <a:round/>
              </a:ln>
              <a:effectLst/>
            </c:spPr>
          </c:marker>
          <c:cat>
            <c:strRef>
              <c:f>Sheet1!$A$2:$A$4</c:f>
              <c:strCache>
                <c:ptCount val="3"/>
                <c:pt idx="0">
                  <c:v>3 years</c:v>
                </c:pt>
                <c:pt idx="1">
                  <c:v>5 years</c:v>
                </c:pt>
                <c:pt idx="2">
                  <c:v>7 years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31.6</c:v>
                </c:pt>
                <c:pt idx="1">
                  <c:v>50.7</c:v>
                </c:pt>
                <c:pt idx="2">
                  <c:v>68.900000000000006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30B-44E9-A836-8398816F2C3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Used F-150 Lightning</c:v>
                </c:pt>
              </c:strCache>
            </c:strRef>
          </c:tx>
          <c:spPr>
            <a:ln w="31750" cap="flat">
              <a:solidFill>
                <a:srgbClr val="117A65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117A65"/>
              </a:solidFill>
              <a:ln w="9525" cap="flat">
                <a:solidFill>
                  <a:srgbClr val="117A65"/>
                </a:solidFill>
                <a:prstDash val="solid"/>
                <a:round/>
              </a:ln>
              <a:effectLst/>
            </c:spPr>
          </c:marker>
          <c:cat>
            <c:strRef>
              <c:f>Sheet1!$A$2:$A$4</c:f>
              <c:strCache>
                <c:ptCount val="3"/>
                <c:pt idx="0">
                  <c:v>3 years</c:v>
                </c:pt>
                <c:pt idx="1">
                  <c:v>5 years</c:v>
                </c:pt>
                <c:pt idx="2">
                  <c:v>7 years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27.4</c:v>
                </c:pt>
                <c:pt idx="1">
                  <c:v>41.8</c:v>
                </c:pt>
                <c:pt idx="2">
                  <c:v>55.8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30B-44E9-A836-8398816F2C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300" b="0" i="0" u="none" strike="noStrike">
                <a:solidFill>
                  <a:srgbClr val="000000"/>
                </a:solidFill>
                <a:latin typeface="Aptos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90"/>
          <c:min val="2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\$0.0\k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ptos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200">
              <a:latin typeface="Aptos"/>
              <a:cs typeface="Aptos"/>
            </a:defRPr>
          </a:pPr>
          <a:endParaRPr lang="en-US"/>
        </a:p>
      </c:txPr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New F-150 gas</c:v>
                </c:pt>
              </c:strCache>
            </c:strRef>
          </c:tx>
          <c:spPr>
            <a:ln w="31750" cap="flat">
              <a:solidFill>
                <a:srgbClr val="2E6FBE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2E6FBE"/>
              </a:solidFill>
              <a:ln w="9525" cap="flat">
                <a:solidFill>
                  <a:srgbClr val="2E6FBE"/>
                </a:solidFill>
                <a:prstDash val="solid"/>
                <a:round/>
              </a:ln>
              <a:effectLst/>
            </c:spPr>
          </c:marker>
          <c:cat>
            <c:strRef>
              <c:f>Sheet1!$A$2:$A$4</c:f>
              <c:strCache>
                <c:ptCount val="3"/>
                <c:pt idx="0">
                  <c:v>3 years</c:v>
                </c:pt>
                <c:pt idx="1">
                  <c:v>5 years</c:v>
                </c:pt>
                <c:pt idx="2">
                  <c:v>7 years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34.299999999999997</c:v>
                </c:pt>
                <c:pt idx="1">
                  <c:v>57.3</c:v>
                </c:pt>
                <c:pt idx="2">
                  <c:v>79.3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ACF-4647-BABC-CD5A009F81A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New F-150 Lightning</c:v>
                </c:pt>
              </c:strCache>
            </c:strRef>
          </c:tx>
          <c:spPr>
            <a:ln w="31750" cap="flat">
              <a:solidFill>
                <a:srgbClr val="C68A10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C68A10"/>
              </a:solidFill>
              <a:ln w="9525" cap="flat">
                <a:solidFill>
                  <a:srgbClr val="C68A10"/>
                </a:solidFill>
                <a:prstDash val="solid"/>
                <a:round/>
              </a:ln>
              <a:effectLst/>
            </c:spPr>
          </c:marker>
          <c:cat>
            <c:strRef>
              <c:f>Sheet1!$A$2:$A$4</c:f>
              <c:strCache>
                <c:ptCount val="3"/>
                <c:pt idx="0">
                  <c:v>3 years</c:v>
                </c:pt>
                <c:pt idx="1">
                  <c:v>5 years</c:v>
                </c:pt>
                <c:pt idx="2">
                  <c:v>7 years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47.3</c:v>
                </c:pt>
                <c:pt idx="1">
                  <c:v>67.400000000000006</c:v>
                </c:pt>
                <c:pt idx="2">
                  <c:v>85.1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ACF-4647-BABC-CD5A009F81A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Used F-150 gas</c:v>
                </c:pt>
              </c:strCache>
            </c:strRef>
          </c:tx>
          <c:spPr>
            <a:ln w="31750" cap="flat">
              <a:solidFill>
                <a:srgbClr val="B34747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B34747"/>
              </a:solidFill>
              <a:ln w="9525" cap="flat">
                <a:solidFill>
                  <a:srgbClr val="B34747"/>
                </a:solidFill>
                <a:prstDash val="solid"/>
                <a:round/>
              </a:ln>
              <a:effectLst/>
            </c:spPr>
          </c:marker>
          <c:cat>
            <c:strRef>
              <c:f>Sheet1!$A$2:$A$4</c:f>
              <c:strCache>
                <c:ptCount val="3"/>
                <c:pt idx="0">
                  <c:v>3 years</c:v>
                </c:pt>
                <c:pt idx="1">
                  <c:v>5 years</c:v>
                </c:pt>
                <c:pt idx="2">
                  <c:v>7 years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36.700000000000003</c:v>
                </c:pt>
                <c:pt idx="1">
                  <c:v>59.2</c:v>
                </c:pt>
                <c:pt idx="2">
                  <c:v>80.8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ACF-4647-BABC-CD5A009F81A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Used F-150 Lightning</c:v>
                </c:pt>
              </c:strCache>
            </c:strRef>
          </c:tx>
          <c:spPr>
            <a:ln w="31750" cap="flat">
              <a:solidFill>
                <a:srgbClr val="117A65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117A65"/>
              </a:solidFill>
              <a:ln w="9525" cap="flat">
                <a:solidFill>
                  <a:srgbClr val="117A65"/>
                </a:solidFill>
                <a:prstDash val="solid"/>
                <a:round/>
              </a:ln>
              <a:effectLst/>
            </c:spPr>
          </c:marker>
          <c:cat>
            <c:strRef>
              <c:f>Sheet1!$A$2:$A$4</c:f>
              <c:strCache>
                <c:ptCount val="3"/>
                <c:pt idx="0">
                  <c:v>3 years</c:v>
                </c:pt>
                <c:pt idx="1">
                  <c:v>5 years</c:v>
                </c:pt>
                <c:pt idx="2">
                  <c:v>7 years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30.2</c:v>
                </c:pt>
                <c:pt idx="1">
                  <c:v>46.6</c:v>
                </c:pt>
                <c:pt idx="2">
                  <c:v>62.5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ACF-4647-BABC-CD5A009F81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300" b="0" i="0" u="none" strike="noStrike">
                <a:solidFill>
                  <a:srgbClr val="000000"/>
                </a:solidFill>
                <a:latin typeface="Aptos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90"/>
          <c:min val="2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\$0.0\k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ptos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200">
              <a:latin typeface="Aptos"/>
              <a:cs typeface="Aptos"/>
            </a:defRPr>
          </a:pPr>
          <a:endParaRPr lang="en-US"/>
        </a:p>
      </c:txPr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611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611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6C4B11-DAED-41CD-8798-488875A5E2C8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228600" y="1524000"/>
            <a:ext cx="7315200" cy="4114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5867400"/>
            <a:ext cx="5486400" cy="48006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1580813"/>
            <a:ext cx="2971800" cy="611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11580813"/>
            <a:ext cx="2971800" cy="611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350812-543B-46CF-8BA4-22A85A9455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749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Ford 2025 F-150 pricing/specs: https://www.ford.com/trucks/f150/2025/
- Ford 2025 F-150 Lightning pricing/specs: https://www.ford.com/trucks/f150-lightning/
- NYSERDA Drive Clean Rebate: https://www.nyserda.ny.gov/All-Programs/Drive-Clean-Rebate-For-Electric-Cars-Program
- O&amp;R POWERREADY: https://www.oru.com/en/our-energy-future/electric-vehicles/new-york/commercial-ev-drivers/power-ready-program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Ford 2025 F-150 pricing/specs: https://www.ford.com/trucks/f150/2025/
- Ford 2025 F-150 Lightning pricing/specs and maintenance note: https://www.ford.com/trucks/f150-lightning/
- FuelEconomy.gov 2025 F-150 Pickup 4WD: https://www.fueleconomy.gov/feg/noframes/49143.shtml
- FuelEconomy.gov 2025 F-150 Lightning 4WD SR: https://www.fueleconomy.gov/feg/PowerSearch.do?action=noform&amp;baseModel=F-150+Lightning&amp;make=Ford&amp;pageno=1&amp;srchtyp=ymm&amp;year1=2025&amp;year2=2025
- EIA Electric Power Monthly Table 5.6.A. (NY commercial electricity): https://www.eia.gov/electricity/monthly/epm_table_grapher.php?t=epmt_5_6_a
- AAA state gas prices: https://gasprices.aaa.com/state-gas-price-averages/
- AAA Your Driving Costs 2025: https://newsroom.aaa.com/wp-content/uploads/2025/09/AAA-Brochure-Your-Driving-Cost-9.2025.pdf
- J.D. Power used-vehicle pages: https://www.jdpower.com/cars/2023/ford/f-150/crew-cab-xlt-4wd and https://www.jdpower.com/cars/2023/ford/f-150-lightning-pickup/crew-cab-xlt-awd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Ford 2025 F-150 pricing/specs: https://www.ford.com/trucks/f150/2025/
- Ford 2025 F-150 Lightning pricing/specs and maintenance note: https://www.ford.com/trucks/f150-lightning/
- FuelEconomy.gov 2025 F-150 Pickup 4WD (20 MPG): https://www.fueleconomy.gov/feg/noframes/49143.shtml
- FuelEconomy.gov 2025 F-150 Lightning 4WD SR (49 kWh/100 mi): https://www.fueleconomy.gov/feg/PowerSearch.do?action=noform&amp;baseModel=F-150+Lightning&amp;make=Ford&amp;pageno=1&amp;srchtyp=ymm&amp;year1=2025&amp;year2=2025
- EIA Electric Power Monthly Table 5.6.A. (NY commercial electricity): https://www.eia.gov/electricity/monthly/epm_table_grapher.php?t=epmt_5_6_a
- AAA state gas prices: https://gasprices.aaa.com/state-gas-price-averages/
- AAA Your Driving Costs 2025: https://newsroom.aaa.com/wp-content/uploads/2025/09/AAA-Brochure-Your-Driving-Cost-9.2025.pdf
- J.D. Power used-vehicle pages: https://www.jdpower.com/cars/2023/ford/f-150/crew-cab-xlt-4wd and https://www.jdpower.com/cars/2023/ford/f-150-lightning-pickup/crew-cab-xlt-awd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NYSERDA Drive Clean Rebate: https://www.nyserda.ny.gov/All-Programs/Drive-Clean-Rebate-For-Electric-Cars-Program
- O&amp;R POWERREADY: https://www.oru.com/en/our-energy-future/electric-vehicles/new-york/commercial-ev-drivers/power-ready-program
- IRS Section 30C credit for tax-exempt entities: https://www.irs.gov/credits-deductions/alternative-fuel-vehicle-refueling-property-credit-for-tax-exempt-entities
- DEC municipal ZEV infrastructure / rebate notice: https://dec.ny.gov/news/press-releases/2025/10/dec-announces-funding-now-available-for-electric-vehicles-and-charging-stations-for-municipalities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Ford 2025 F-150 pricing/specs: https://www.ford.com/trucks/f150/2025/
- Ford 2025 F-150 Lightning pricing/specs and maintenance note: https://www.ford.com/trucks/f150-lightning/
- FuelEconomy.gov 2025 F-150 Pickup 4WD (20 MPG): https://www.fueleconomy.gov/feg/noframes/49143.shtml
- FuelEconomy.gov 2025 F-150 Lightning 4WD SR (49 kWh/100 mi): https://www.fueleconomy.gov/feg/PowerSearch.do?action=noform&amp;baseModel=F-150+Lightning&amp;make=Ford&amp;pageno=1&amp;srchtyp=ymm&amp;year1=2025&amp;year2=2025
- EIA Electric Power Monthly Table 5.6.A. (NY commercial electricity): https://www.eia.gov/electricity/monthly/epm_table_grapher.php?t=epmt_5_6_a
- AAA state gas prices: https://gasprices.aaa.com/state-gas-price-averages/
- AAA Your Driving Costs 2025: https://newsroom.aaa.com/wp-content/uploads/2025/09/AAA-Brochure-Your-Driving-Cost-9.2025.pdf
- J.D. Power used-vehicle pages: https://www.jdpower.com/cars/2023/ford/f-150/crew-cab-xlt-4wd and https://www.jdpower.com/cars/2023/ford/f-150-lightning-pickup/crew-cab-xlt-awd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Ford 2025 F-150 pricing/specs: https://www.ford.com/trucks/f150/2025/
- Ford 2025 F-150 Lightning pricing/specs and maintenance note: https://www.ford.com/trucks/f150-lightning/
- FuelEconomy.gov 2025 F-150 Pickup 4WD (20 MPG): https://www.fueleconomy.gov/feg/noframes/49143.shtml
- FuelEconomy.gov 2025 F-150 Lightning 4WD SR (49 kWh/100 mi): https://www.fueleconomy.gov/feg/PowerSearch.do?action=noform&amp;baseModel=F-150+Lightning&amp;make=Ford&amp;pageno=1&amp;srchtyp=ymm&amp;year1=2025&amp;year2=2025
- EIA Electric Power Monthly Table 5.6.A. (NY commercial electricity): https://www.eia.gov/electricity/monthly/epm_table_grapher.php?t=epmt_5_6_a
- AAA state gas prices: https://gasprices.aaa.com/state-gas-price-averages/
- AAA Your Driving Costs 2025: https://newsroom.aaa.com/wp-content/uploads/2025/09/AAA-Brochure-Your-Driving-Cost-9.2025.pdf
- J.D. Power used-vehicle pages: https://www.jdpower.com/cars/2023/ford/f-150/crew-cab-xlt-4wd and https://www.jdpower.com/cars/2023/ford/f-150-lightning-pickup/crew-cab-xlt-awd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Ford 2025 F-150 pricing/specs: https://www.ford.com/trucks/f150/2025/
- Ford 2025 F-150 Lightning pricing/specs and maintenance note: https://www.ford.com/trucks/f150-lightning/
- FuelEconomy.gov 2025 F-150 Pickup 4WD (20 MPG): https://www.fueleconomy.gov/feg/noframes/49143.shtml
- FuelEconomy.gov 2025 F-150 Lightning 4WD SR (49 kWh/100 mi): https://www.fueleconomy.gov/feg/PowerSearch.do?action=noform&amp;baseModel=F-150+Lightning&amp;make=Ford&amp;pageno=1&amp;srchtyp=ymm&amp;year1=2025&amp;year2=2025
- EIA Electric Power Monthly Table 5.6.A. (NY commercial electricity): https://www.eia.gov/electricity/monthly/epm_table_grapher.php?t=epmt_5_6_a
- AAA state gas prices: https://gasprices.aaa.com/state-gas-price-averages/
- AAA Your Driving Costs 2025: https://newsroom.aaa.com/wp-content/uploads/2025/09/AAA-Brochure-Your-Driving-Cost-9.2025.pdf
- J.D. Power used-vehicle pages: https://www.jdpower.com/cars/2023/ford/f-150/crew-cab-xlt-4wd and https://www.jdpower.com/cars/2023/ford/f-150-lightning-pickup/crew-cab-xlt-awd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Ford 2025 F-150 pricing/specs: https://www.ford.com/trucks/f150/2025/
- Ford 2025 F-150 Lightning pricing/specs and maintenance note: https://www.ford.com/trucks/f150-lightning/
- FuelEconomy.gov 2025 F-150 Pickup 4WD (20 MPG): https://www.fueleconomy.gov/feg/noframes/49143.shtml
- FuelEconomy.gov 2025 F-150 Lightning 4WD SR (49 kWh/100 mi): https://www.fueleconomy.gov/feg/PowerSearch.do?action=noform&amp;baseModel=F-150+Lightning&amp;make=Ford&amp;pageno=1&amp;srchtyp=ymm&amp;year1=2025&amp;year2=2025
- EIA Electric Power Monthly Table 5.6.A. (NY commercial electricity): https://www.eia.gov/electricity/monthly/epm_table_grapher.php?t=epmt_5_6_a
- AAA state gas prices: https://gasprices.aaa.com/state-gas-price-averages/
- AAA Your Driving Costs 2025: https://newsroom.aaa.com/wp-content/uploads/2025/09/AAA-Brochure-Your-Driving-Cost-9.2025.pdf
- J.D. Power used-vehicle pages: https://www.jdpower.com/cars/2023/ford/f-150/crew-cab-xlt-4wd and https://www.jdpower.com/cars/2023/ford/f-150-lightning-pickup/crew-cab-xlt-awd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Ford 2025 F-150 pricing/specs: https://www.ford.com/trucks/f150/2025/
- Ford 2025 F-150 Lightning pricing/specs and maintenance note: https://www.ford.com/trucks/f150-lightning/
- FuelEconomy.gov 2025 F-150 Pickup 4WD (20 MPG): https://www.fueleconomy.gov/feg/noframes/49143.shtml
- FuelEconomy.gov 2025 F-150 Lightning 4WD SR (49 kWh/100 mi): https://www.fueleconomy.gov/feg/PowerSearch.do?action=noform&amp;baseModel=F-150+Lightning&amp;make=Ford&amp;pageno=1&amp;srchtyp=ymm&amp;year1=2025&amp;year2=2025
- EIA Electric Power Monthly Table 5.6.A. (NY commercial electricity): https://www.eia.gov/electricity/monthly/epm_table_grapher.php?t=epmt_5_6_a
- AAA state gas prices: https://gasprices.aaa.com/state-gas-price-averages/
- AAA Your Driving Costs 2025: https://newsroom.aaa.com/wp-content/uploads/2025/09/AAA-Brochure-Your-Driving-Cost-9.2025.pdf
- NYSERDA Drive Clean Rebate: https://www.nyserda.ny.gov/All-Programs/Drive-Clean-Rebate-For-Electric-Cars-Program
- O&amp;R POWERREADY: https://www.oru.com/en/our-energy-future/electric-vehicles/new-york/commercial-ev-drivers/power-ready-program
- IRS Section 30C credit for tax-exempt entities: https://www.irs.gov/credits-deductions/alternative-fuel-vehicle-refueling-property-credit-for-tax-exempt-entities
- DEC municipal ZEV infrastructure / rebate notice: https://dec.ny.gov/news/press-releases/2025/10/dec-announces-funding-now-available-for-electric-vehicles-and-charging-stations-for-municipalities
- J.D. Power used-vehicle pages: https://www.jdpower.com/cars/2023/ford/f-150/crew-cab-xlt-4wd and https://www.jdpower.com/cars/2023/ford/f-150-lightning-pickup/crew-cab-xlt-awd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">
    <p:bg>
      <p:bgPr>
        <a:solidFill>
          <a:srgbClr val="F7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7324D"/>
          </a:solidFill>
          <a:ln w="12700">
            <a:solidFill>
              <a:srgbClr val="17324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6510528"/>
            <a:ext cx="5943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Village Board Discussion Materials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498080" y="6510528"/>
            <a:ext cx="4160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Ford F-150 ownership cost analysis</a:t>
            </a:r>
            <a:endParaRPr lang="en-US" sz="9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58600" y="6455664"/>
            <a:ext cx="274320" cy="1828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64748B"/>
                </a:solidFill>
                <a:latin typeface="Aptos"/>
                <a:ea typeface="Aptos"/>
                <a:cs typeface="Aptos"/>
              </a:defRPr>
            </a:lvl1pPr>
          </a:lstStyle>
          <a:p>
            <a:pPr algn="r"/>
            <a:fld id="{F7021451-1387-4CA6-816F-3879F97B5CBC}" type="slidenum">
              <a:rPr lang="en-US" b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58600" y="6455664"/>
            <a:ext cx="274320" cy="1828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64748B"/>
                </a:solidFill>
                <a:latin typeface="Aptos"/>
                <a:ea typeface="Aptos"/>
                <a:cs typeface="Aptos"/>
              </a:defRPr>
            </a:lvl1pPr>
          </a:lstStyle>
          <a:p>
            <a:pPr algn="r"/>
            <a:fld id="{F7021451-1387-4CA6-816F-3879F97B5CBC}" type="slidenum">
              <a:rPr lang="en-US" b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969" cy="502920"/>
          </a:xfrm>
          <a:prstGeom prst="rect">
            <a:avLst/>
          </a:prstGeom>
          <a:solidFill>
            <a:srgbClr val="223759"/>
          </a:solidFill>
          <a:ln>
            <a:solidFill>
              <a:srgbClr val="2237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777240" y="5897880"/>
            <a:ext cx="10652760" cy="73152"/>
          </a:xfrm>
          <a:prstGeom prst="rect">
            <a:avLst/>
          </a:prstGeom>
          <a:solidFill>
            <a:srgbClr val="ECF2F8"/>
          </a:solidFill>
          <a:ln>
            <a:solidFill>
              <a:srgbClr val="ECF2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822960" y="914400"/>
            <a:ext cx="1051560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5A646E"/>
                </a:solidFill>
                <a:latin typeface="Aptos"/>
              </a:rPr>
              <a:t>April 10,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332720" cy="11887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800" b="1">
                <a:solidFill>
                  <a:srgbClr val="223759"/>
                </a:solidFill>
                <a:latin typeface="Aptos Display"/>
              </a:rPr>
              <a:t>F-150 Purchase Analysis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43000" y="3063240"/>
            <a:ext cx="9875520" cy="9601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200" b="0">
                <a:solidFill>
                  <a:srgbClr val="202020"/>
                </a:solidFill>
                <a:latin typeface="Aptos"/>
              </a:rPr>
              <a:t>Presentation to the Board of the Village of Tuxedo Park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87782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7324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Recommendation and decision points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502920" y="850392"/>
            <a:ext cx="9875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4755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Recommended acquisition path: buy a used Ford F-150 Lightning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502920" y="1243584"/>
            <a:ext cx="4983480" cy="4864608"/>
          </a:xfrm>
          <a:prstGeom prst="roundRect">
            <a:avLst>
              <a:gd name="adj" fmla="val 1504"/>
            </a:avLst>
          </a:prstGeom>
          <a:solidFill>
            <a:srgbClr val="E9F7F3"/>
          </a:solidFill>
          <a:ln w="12700">
            <a:solidFill>
              <a:srgbClr val="CFE8E1"/>
            </a:solidFill>
            <a:prstDash val="solid"/>
          </a:ln>
          <a:effectLst>
            <a:outerShdw blurRad="1270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687568" y="1243584"/>
            <a:ext cx="5989320" cy="4864608"/>
          </a:xfrm>
          <a:prstGeom prst="roundRect">
            <a:avLst>
              <a:gd name="adj" fmla="val 1504"/>
            </a:avLst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  <a:effectLst>
            <a:outerShdw blurRad="1270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68096" y="151790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17A65"/>
                </a:solidFill>
              </a:rPr>
              <a:t>Recommendation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68096" y="1828800"/>
            <a:ext cx="4160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17A65"/>
                </a:solidFill>
              </a:rPr>
              <a:t>Authorize procurement of a</a:t>
            </a:r>
            <a:endParaRPr lang="en-US" sz="2600" dirty="0"/>
          </a:p>
          <a:p>
            <a:pPr marL="0" indent="0">
              <a:buNone/>
            </a:pPr>
            <a:r>
              <a:rPr lang="en-US" sz="2600" b="1" dirty="0">
                <a:solidFill>
                  <a:srgbClr val="117A65"/>
                </a:solidFill>
              </a:rPr>
              <a:t>used F-150 Lightning</a:t>
            </a:r>
            <a:endParaRPr lang="en-US" sz="2600" dirty="0"/>
          </a:p>
        </p:txBody>
      </p:sp>
      <p:sp>
        <p:nvSpPr>
          <p:cNvPr id="8" name="Shape 6"/>
          <p:cNvSpPr/>
          <p:nvPr/>
        </p:nvSpPr>
        <p:spPr>
          <a:xfrm>
            <a:off x="768096" y="2721864"/>
            <a:ext cx="91440" cy="91440"/>
          </a:xfrm>
          <a:prstGeom prst="ellipse">
            <a:avLst/>
          </a:prstGeom>
          <a:solidFill>
            <a:srgbClr val="117A65"/>
          </a:solidFill>
          <a:ln w="12700">
            <a:solidFill>
              <a:srgbClr val="117A6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932688" y="2761488"/>
            <a:ext cx="39959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F2937"/>
                </a:solidFill>
              </a:rPr>
              <a:t>Lowest modeled TCO in every mileage and holding-period case tested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768096" y="3380232"/>
            <a:ext cx="91440" cy="91440"/>
          </a:xfrm>
          <a:prstGeom prst="ellipse">
            <a:avLst/>
          </a:prstGeom>
          <a:solidFill>
            <a:srgbClr val="117A65"/>
          </a:solidFill>
          <a:ln w="12700">
            <a:solidFill>
              <a:srgbClr val="117A6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932688" y="3419856"/>
            <a:ext cx="39959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F2937"/>
                </a:solidFill>
              </a:rPr>
              <a:t>Best fit for a village-owned charging location in O&amp;R territory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768096" y="4038600"/>
            <a:ext cx="91440" cy="91440"/>
          </a:xfrm>
          <a:prstGeom prst="ellipse">
            <a:avLst/>
          </a:prstGeom>
          <a:solidFill>
            <a:srgbClr val="117A65"/>
          </a:solidFill>
          <a:ln w="12700">
            <a:solidFill>
              <a:srgbClr val="117A6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932688" y="4078224"/>
            <a:ext cx="39959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F2937"/>
                </a:solidFill>
              </a:rPr>
              <a:t>Recommendation does not require assuming a large vehicle rebate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5961888" y="1508760"/>
            <a:ext cx="39258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7324D"/>
                </a:solidFill>
              </a:rPr>
              <a:t>Board questions to validate before award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5925312" y="1856232"/>
            <a:ext cx="1463040" cy="329184"/>
          </a:xfrm>
          <a:prstGeom prst="rect">
            <a:avLst/>
          </a:prstGeom>
          <a:solidFill>
            <a:srgbClr val="EAF2FB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5971032" y="1892808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30" b="1" dirty="0">
                <a:solidFill>
                  <a:srgbClr val="17324D"/>
                </a:solidFill>
              </a:rPr>
              <a:t>Topic</a:t>
            </a:r>
            <a:endParaRPr lang="en-US" sz="1230" dirty="0"/>
          </a:p>
        </p:txBody>
      </p:sp>
      <p:sp>
        <p:nvSpPr>
          <p:cNvPr id="17" name="Shape 15"/>
          <p:cNvSpPr/>
          <p:nvPr/>
        </p:nvSpPr>
        <p:spPr>
          <a:xfrm>
            <a:off x="7388352" y="1856232"/>
            <a:ext cx="3794760" cy="329184"/>
          </a:xfrm>
          <a:prstGeom prst="rect">
            <a:avLst/>
          </a:prstGeom>
          <a:solidFill>
            <a:srgbClr val="EAF2FB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7434072" y="1892808"/>
            <a:ext cx="3703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30" b="1" dirty="0">
                <a:solidFill>
                  <a:srgbClr val="17324D"/>
                </a:solidFill>
              </a:rPr>
              <a:t>What to confirm</a:t>
            </a:r>
            <a:endParaRPr lang="en-US" sz="1230" dirty="0"/>
          </a:p>
        </p:txBody>
      </p:sp>
      <p:sp>
        <p:nvSpPr>
          <p:cNvPr id="19" name="Shape 17"/>
          <p:cNvSpPr/>
          <p:nvPr/>
        </p:nvSpPr>
        <p:spPr>
          <a:xfrm>
            <a:off x="5925312" y="2185416"/>
            <a:ext cx="146304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5971032" y="2221992"/>
            <a:ext cx="1371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30" dirty="0">
                <a:solidFill>
                  <a:srgbClr val="1F2937"/>
                </a:solidFill>
              </a:rPr>
              <a:t>Vehicle condition</a:t>
            </a:r>
            <a:endParaRPr lang="en-US" sz="1230" dirty="0"/>
          </a:p>
        </p:txBody>
      </p:sp>
      <p:sp>
        <p:nvSpPr>
          <p:cNvPr id="21" name="Shape 19"/>
          <p:cNvSpPr/>
          <p:nvPr/>
        </p:nvSpPr>
        <p:spPr>
          <a:xfrm>
            <a:off x="7388352" y="2185416"/>
            <a:ext cx="37947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7434072" y="2221992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30" dirty="0">
                <a:solidFill>
                  <a:srgbClr val="1F2937"/>
                </a:solidFill>
              </a:rPr>
              <a:t>Mileage, battery health / diagnostics, warranty status, accident history</a:t>
            </a:r>
            <a:endParaRPr lang="en-US" sz="1230" dirty="0"/>
          </a:p>
        </p:txBody>
      </p:sp>
      <p:sp>
        <p:nvSpPr>
          <p:cNvPr id="23" name="Shape 21"/>
          <p:cNvSpPr/>
          <p:nvPr/>
        </p:nvSpPr>
        <p:spPr>
          <a:xfrm>
            <a:off x="5925312" y="2660904"/>
            <a:ext cx="146304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5971032" y="2697480"/>
            <a:ext cx="1371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30" dirty="0">
                <a:solidFill>
                  <a:srgbClr val="1F2937"/>
                </a:solidFill>
              </a:rPr>
              <a:t>Operational fit</a:t>
            </a:r>
            <a:endParaRPr lang="en-US" sz="1230" dirty="0"/>
          </a:p>
        </p:txBody>
      </p:sp>
      <p:sp>
        <p:nvSpPr>
          <p:cNvPr id="25" name="Shape 23"/>
          <p:cNvSpPr/>
          <p:nvPr/>
        </p:nvSpPr>
        <p:spPr>
          <a:xfrm>
            <a:off x="7388352" y="2660904"/>
            <a:ext cx="37947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7434072" y="2697480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30" dirty="0">
                <a:solidFill>
                  <a:srgbClr val="1F2937"/>
                </a:solidFill>
              </a:rPr>
              <a:t>Expected towing duty, winter range expectations, payload use</a:t>
            </a:r>
            <a:endParaRPr lang="en-US" sz="1230" dirty="0"/>
          </a:p>
        </p:txBody>
      </p:sp>
      <p:sp>
        <p:nvSpPr>
          <p:cNvPr id="27" name="Shape 25"/>
          <p:cNvSpPr/>
          <p:nvPr/>
        </p:nvSpPr>
        <p:spPr>
          <a:xfrm>
            <a:off x="5925312" y="3136392"/>
            <a:ext cx="146304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5971032" y="3172968"/>
            <a:ext cx="1371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30" dirty="0">
                <a:solidFill>
                  <a:srgbClr val="1F2937"/>
                </a:solidFill>
              </a:rPr>
              <a:t>Charging plan</a:t>
            </a:r>
            <a:endParaRPr lang="en-US" sz="1230" dirty="0"/>
          </a:p>
        </p:txBody>
      </p:sp>
      <p:sp>
        <p:nvSpPr>
          <p:cNvPr id="29" name="Shape 27"/>
          <p:cNvSpPr/>
          <p:nvPr/>
        </p:nvSpPr>
        <p:spPr>
          <a:xfrm>
            <a:off x="7388352" y="3136392"/>
            <a:ext cx="37947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7434072" y="3172968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30" dirty="0">
                <a:solidFill>
                  <a:srgbClr val="1F2937"/>
                </a:solidFill>
              </a:rPr>
              <a:t>Number of plugs needed, site readiness, O&amp;R / NYSERDA timing</a:t>
            </a:r>
            <a:endParaRPr lang="en-US" sz="1230" dirty="0"/>
          </a:p>
        </p:txBody>
      </p:sp>
      <p:sp>
        <p:nvSpPr>
          <p:cNvPr id="31" name="Shape 29"/>
          <p:cNvSpPr/>
          <p:nvPr/>
        </p:nvSpPr>
        <p:spPr>
          <a:xfrm>
            <a:off x="5925312" y="3611880"/>
            <a:ext cx="146304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5971032" y="3648456"/>
            <a:ext cx="1371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30" dirty="0">
                <a:solidFill>
                  <a:srgbClr val="1F2937"/>
                </a:solidFill>
              </a:rPr>
              <a:t>Procurement price</a:t>
            </a:r>
            <a:endParaRPr lang="en-US" sz="1230" dirty="0"/>
          </a:p>
        </p:txBody>
      </p:sp>
      <p:sp>
        <p:nvSpPr>
          <p:cNvPr id="33" name="Shape 31"/>
          <p:cNvSpPr/>
          <p:nvPr/>
        </p:nvSpPr>
        <p:spPr>
          <a:xfrm>
            <a:off x="7388352" y="3611880"/>
            <a:ext cx="37947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7434072" y="3648456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30" dirty="0">
                <a:solidFill>
                  <a:srgbClr val="1F2937"/>
                </a:solidFill>
              </a:rPr>
              <a:t>Final dealer quote, delivery timing, any incremental equipment needs</a:t>
            </a:r>
            <a:endParaRPr lang="en-US" sz="1230" dirty="0"/>
          </a:p>
        </p:txBody>
      </p:sp>
      <p:sp>
        <p:nvSpPr>
          <p:cNvPr id="35" name="Text 33"/>
          <p:cNvSpPr/>
          <p:nvPr/>
        </p:nvSpPr>
        <p:spPr>
          <a:xfrm>
            <a:off x="5961888" y="4681728"/>
            <a:ext cx="5166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20" dirty="0">
                <a:solidFill>
                  <a:srgbClr val="1F2937"/>
                </a:solidFill>
              </a:rPr>
              <a:t>If the Board wants a second-stage diligence step, the most useful next analysis is charger-site economics allocated across 1, 2, and 5 fleet vehicles.</a:t>
            </a:r>
            <a:endParaRPr lang="en-US" sz="1420" dirty="0"/>
          </a:p>
        </p:txBody>
      </p:sp>
      <p:sp>
        <p:nvSpPr>
          <p:cNvPr id="36" name="Text 34"/>
          <p:cNvSpPr/>
          <p:nvPr/>
        </p:nvSpPr>
        <p:spPr>
          <a:xfrm>
            <a:off x="566928" y="6199632"/>
            <a:ext cx="10607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94A3B8"/>
                </a:solidFill>
              </a:rPr>
              <a:t>This deck is designed as a decision-support tool rather than a formal procurement specification.</a:t>
            </a:r>
            <a:endParaRPr lang="en-US" sz="950" dirty="0"/>
          </a:p>
        </p:txBody>
      </p:sp>
      <p:sp>
        <p:nvSpPr>
          <p:cNvPr id="37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58600" y="6455664"/>
            <a:ext cx="374904" cy="1828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64748B"/>
                </a:solidFill>
                <a:latin typeface="Aptos"/>
                <a:ea typeface="Aptos"/>
                <a:cs typeface="Aptos"/>
              </a:defRPr>
            </a:lvl1pPr>
          </a:lstStyle>
          <a:p>
            <a:pPr algn="r"/>
            <a:fld id="{F7021451-1387-4CA6-816F-3879F97B5CBC}" type="slidenum">
              <a:rPr lang="en-US" b="0"/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87782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7324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What was modeled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502920" y="850392"/>
            <a:ext cx="9875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4755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Four acquisition paths, tested over three ownership periods and three annual-mileage cases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502920" y="1243584"/>
            <a:ext cx="5212080" cy="4526280"/>
          </a:xfrm>
          <a:prstGeom prst="roundRect">
            <a:avLst>
              <a:gd name="adj" fmla="val 1616"/>
            </a:avLst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  <a:effectLst>
            <a:outerShdw blurRad="1270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58952" y="1490472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7324D"/>
                </a:solidFill>
              </a:rPr>
              <a:t>Vehicle options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49808" y="1810512"/>
            <a:ext cx="1691640" cy="347472"/>
          </a:xfrm>
          <a:prstGeom prst="rect">
            <a:avLst/>
          </a:prstGeom>
          <a:solidFill>
            <a:srgbClr val="EAF2FB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795528" y="1847088"/>
            <a:ext cx="1600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20" b="1" dirty="0">
                <a:solidFill>
                  <a:srgbClr val="17324D"/>
                </a:solidFill>
              </a:rPr>
              <a:t>Scenario</a:t>
            </a:r>
            <a:endParaRPr lang="en-US" sz="1320" dirty="0"/>
          </a:p>
        </p:txBody>
      </p:sp>
      <p:sp>
        <p:nvSpPr>
          <p:cNvPr id="8" name="Shape 6"/>
          <p:cNvSpPr/>
          <p:nvPr/>
        </p:nvSpPr>
        <p:spPr>
          <a:xfrm>
            <a:off x="2441448" y="1810512"/>
            <a:ext cx="3017520" cy="347472"/>
          </a:xfrm>
          <a:prstGeom prst="rect">
            <a:avLst/>
          </a:prstGeom>
          <a:solidFill>
            <a:srgbClr val="EAF2FB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2487168" y="1847088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20" b="1" dirty="0">
                <a:solidFill>
                  <a:srgbClr val="17324D"/>
                </a:solidFill>
              </a:rPr>
              <a:t>Vehicle basis</a:t>
            </a:r>
            <a:endParaRPr lang="en-US" sz="1320" dirty="0"/>
          </a:p>
        </p:txBody>
      </p:sp>
      <p:sp>
        <p:nvSpPr>
          <p:cNvPr id="10" name="Shape 8"/>
          <p:cNvSpPr/>
          <p:nvPr/>
        </p:nvSpPr>
        <p:spPr>
          <a:xfrm>
            <a:off x="749808" y="2157984"/>
            <a:ext cx="169164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795528" y="2194560"/>
            <a:ext cx="1600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20" dirty="0">
                <a:solidFill>
                  <a:srgbClr val="1F2937"/>
                </a:solidFill>
              </a:rPr>
              <a:t>New F-150 gas</a:t>
            </a:r>
            <a:endParaRPr lang="en-US" sz="1320" dirty="0"/>
          </a:p>
        </p:txBody>
      </p:sp>
      <p:sp>
        <p:nvSpPr>
          <p:cNvPr id="12" name="Shape 10"/>
          <p:cNvSpPr/>
          <p:nvPr/>
        </p:nvSpPr>
        <p:spPr>
          <a:xfrm>
            <a:off x="2441448" y="2157984"/>
            <a:ext cx="301752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487168" y="2194560"/>
            <a:ext cx="2926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20" dirty="0">
                <a:solidFill>
                  <a:srgbClr val="1F2937"/>
                </a:solidFill>
              </a:rPr>
              <a:t>2025 F-150 XLT, internal-combustion</a:t>
            </a:r>
            <a:endParaRPr lang="en-US" sz="1320" dirty="0"/>
          </a:p>
        </p:txBody>
      </p:sp>
      <p:sp>
        <p:nvSpPr>
          <p:cNvPr id="14" name="Shape 12"/>
          <p:cNvSpPr/>
          <p:nvPr/>
        </p:nvSpPr>
        <p:spPr>
          <a:xfrm>
            <a:off x="749808" y="2560320"/>
            <a:ext cx="169164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795528" y="2596896"/>
            <a:ext cx="1600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20" dirty="0">
                <a:solidFill>
                  <a:srgbClr val="1F2937"/>
                </a:solidFill>
              </a:rPr>
              <a:t>New F-150 Lightning</a:t>
            </a:r>
            <a:endParaRPr lang="en-US" sz="1320" dirty="0"/>
          </a:p>
        </p:txBody>
      </p:sp>
      <p:sp>
        <p:nvSpPr>
          <p:cNvPr id="16" name="Shape 14"/>
          <p:cNvSpPr/>
          <p:nvPr/>
        </p:nvSpPr>
        <p:spPr>
          <a:xfrm>
            <a:off x="2441448" y="2560320"/>
            <a:ext cx="301752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2487168" y="2596896"/>
            <a:ext cx="2926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20" dirty="0">
                <a:solidFill>
                  <a:srgbClr val="1F2937"/>
                </a:solidFill>
              </a:rPr>
              <a:t>2025 F-150 Lightning XLT</a:t>
            </a:r>
            <a:endParaRPr lang="en-US" sz="1320" dirty="0"/>
          </a:p>
        </p:txBody>
      </p:sp>
      <p:sp>
        <p:nvSpPr>
          <p:cNvPr id="18" name="Shape 16"/>
          <p:cNvSpPr/>
          <p:nvPr/>
        </p:nvSpPr>
        <p:spPr>
          <a:xfrm>
            <a:off x="749808" y="2962656"/>
            <a:ext cx="169164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795528" y="2999232"/>
            <a:ext cx="1600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20" dirty="0">
                <a:solidFill>
                  <a:srgbClr val="1F2937"/>
                </a:solidFill>
              </a:rPr>
              <a:t>Used F-150 gas</a:t>
            </a:r>
            <a:endParaRPr lang="en-US" sz="1320" dirty="0"/>
          </a:p>
        </p:txBody>
      </p:sp>
      <p:sp>
        <p:nvSpPr>
          <p:cNvPr id="20" name="Shape 18"/>
          <p:cNvSpPr/>
          <p:nvPr/>
        </p:nvSpPr>
        <p:spPr>
          <a:xfrm>
            <a:off x="2441448" y="2962656"/>
            <a:ext cx="301752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2487168" y="2999232"/>
            <a:ext cx="2926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20" dirty="0">
                <a:solidFill>
                  <a:srgbClr val="1F2937"/>
                </a:solidFill>
              </a:rPr>
              <a:t>2023 F-150 XLT used-market anchor</a:t>
            </a:r>
            <a:endParaRPr lang="en-US" sz="1320" dirty="0"/>
          </a:p>
        </p:txBody>
      </p:sp>
      <p:sp>
        <p:nvSpPr>
          <p:cNvPr id="22" name="Shape 20"/>
          <p:cNvSpPr/>
          <p:nvPr/>
        </p:nvSpPr>
        <p:spPr>
          <a:xfrm>
            <a:off x="749808" y="3364992"/>
            <a:ext cx="169164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795528" y="3401568"/>
            <a:ext cx="1600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20" dirty="0">
                <a:solidFill>
                  <a:srgbClr val="1F2937"/>
                </a:solidFill>
              </a:rPr>
              <a:t>Used F-150 Lightning</a:t>
            </a:r>
            <a:endParaRPr lang="en-US" sz="1320" dirty="0"/>
          </a:p>
        </p:txBody>
      </p:sp>
      <p:sp>
        <p:nvSpPr>
          <p:cNvPr id="24" name="Shape 22"/>
          <p:cNvSpPr/>
          <p:nvPr/>
        </p:nvSpPr>
        <p:spPr>
          <a:xfrm>
            <a:off x="2441448" y="3364992"/>
            <a:ext cx="301752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2487168" y="3401568"/>
            <a:ext cx="2926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20" dirty="0">
                <a:solidFill>
                  <a:srgbClr val="1F2937"/>
                </a:solidFill>
              </a:rPr>
              <a:t>2023 F-150 Lightning XLT used-market anchor</a:t>
            </a:r>
            <a:endParaRPr lang="en-US" sz="1320" dirty="0"/>
          </a:p>
        </p:txBody>
      </p:sp>
      <p:sp>
        <p:nvSpPr>
          <p:cNvPr id="26" name="Text 24"/>
          <p:cNvSpPr/>
          <p:nvPr/>
        </p:nvSpPr>
        <p:spPr>
          <a:xfrm>
            <a:off x="758952" y="4169664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7324D"/>
                </a:solidFill>
              </a:rPr>
              <a:t>Ownership periods tested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768096" y="4544568"/>
            <a:ext cx="1051560" cy="310896"/>
          </a:xfrm>
          <a:prstGeom prst="roundRect">
            <a:avLst>
              <a:gd name="adj" fmla="val 23529"/>
            </a:avLst>
          </a:prstGeom>
          <a:solidFill>
            <a:srgbClr val="F1F5F9"/>
          </a:solidFill>
          <a:ln w="12700">
            <a:solidFill>
              <a:srgbClr val="F1F5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841248" y="4590288"/>
            <a:ext cx="9052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7324D"/>
                </a:solidFill>
              </a:rPr>
              <a:t>3 years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1892808" y="4544568"/>
            <a:ext cx="1051560" cy="310896"/>
          </a:xfrm>
          <a:prstGeom prst="roundRect">
            <a:avLst>
              <a:gd name="adj" fmla="val 23529"/>
            </a:avLst>
          </a:prstGeom>
          <a:solidFill>
            <a:srgbClr val="F1F5F9"/>
          </a:solidFill>
          <a:ln w="12700">
            <a:solidFill>
              <a:srgbClr val="F1F5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1965960" y="4590288"/>
            <a:ext cx="9052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7324D"/>
                </a:solidFill>
              </a:rPr>
              <a:t>5 years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3017520" y="4544568"/>
            <a:ext cx="1051560" cy="310896"/>
          </a:xfrm>
          <a:prstGeom prst="roundRect">
            <a:avLst>
              <a:gd name="adj" fmla="val 23529"/>
            </a:avLst>
          </a:prstGeom>
          <a:solidFill>
            <a:srgbClr val="F1F5F9"/>
          </a:solidFill>
          <a:ln w="12700">
            <a:solidFill>
              <a:srgbClr val="F1F5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3090672" y="4590288"/>
            <a:ext cx="9052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7324D"/>
                </a:solidFill>
              </a:rPr>
              <a:t>7 years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758952" y="4992624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7324D"/>
                </a:solidFill>
              </a:rPr>
              <a:t>Mileage scenarios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768096" y="5340096"/>
            <a:ext cx="1097280" cy="310896"/>
          </a:xfrm>
          <a:prstGeom prst="roundRect">
            <a:avLst>
              <a:gd name="adj" fmla="val 23529"/>
            </a:avLst>
          </a:prstGeom>
          <a:solidFill>
            <a:srgbClr val="EAF2FB"/>
          </a:solidFill>
          <a:ln w="12700">
            <a:solidFill>
              <a:srgbClr val="EAF2F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841248" y="5385816"/>
            <a:ext cx="9509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E6FBE"/>
                </a:solidFill>
              </a:rPr>
              <a:t>12k / yr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1947672" y="5340096"/>
            <a:ext cx="1097280" cy="310896"/>
          </a:xfrm>
          <a:prstGeom prst="roundRect">
            <a:avLst>
              <a:gd name="adj" fmla="val 23529"/>
            </a:avLst>
          </a:prstGeom>
          <a:solidFill>
            <a:srgbClr val="EAF2FB"/>
          </a:solidFill>
          <a:ln w="12700">
            <a:solidFill>
              <a:srgbClr val="EAF2F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2020824" y="5385816"/>
            <a:ext cx="9509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E6FBE"/>
                </a:solidFill>
              </a:rPr>
              <a:t>15k / yr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3127248" y="5340096"/>
            <a:ext cx="1097280" cy="310896"/>
          </a:xfrm>
          <a:prstGeom prst="roundRect">
            <a:avLst>
              <a:gd name="adj" fmla="val 23529"/>
            </a:avLst>
          </a:prstGeom>
          <a:solidFill>
            <a:srgbClr val="EAF2FB"/>
          </a:solidFill>
          <a:ln w="12700">
            <a:solidFill>
              <a:srgbClr val="EAF2F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3200400" y="5385816"/>
            <a:ext cx="9509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E6FBE"/>
                </a:solidFill>
              </a:rPr>
              <a:t>20k / yr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5806440" y="1371600"/>
            <a:ext cx="0" cy="4343400"/>
          </a:xfrm>
          <a:prstGeom prst="line">
            <a:avLst/>
          </a:prstGeom>
          <a:noFill/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6208776" y="1490472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7324D"/>
                </a:solidFill>
              </a:rPr>
              <a:t>Included in total cost of ownership</a:t>
            </a:r>
            <a:endParaRPr lang="en-US" sz="1600" dirty="0"/>
          </a:p>
        </p:txBody>
      </p:sp>
      <p:sp>
        <p:nvSpPr>
          <p:cNvPr id="42" name="Shape 40"/>
          <p:cNvSpPr/>
          <p:nvPr/>
        </p:nvSpPr>
        <p:spPr>
          <a:xfrm>
            <a:off x="6208776" y="1938528"/>
            <a:ext cx="91440" cy="91440"/>
          </a:xfrm>
          <a:prstGeom prst="ellipse">
            <a:avLst/>
          </a:prstGeom>
          <a:solidFill>
            <a:srgbClr val="2E6FBE"/>
          </a:solidFill>
          <a:ln w="12700">
            <a:solidFill>
              <a:srgbClr val="2E6FB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6373368" y="1856232"/>
            <a:ext cx="48188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F2937"/>
                </a:solidFill>
              </a:rPr>
              <a:t>Purchase price less expected resale value at the end of the holding period</a:t>
            </a:r>
            <a:endParaRPr lang="en-US" sz="1500" dirty="0"/>
          </a:p>
        </p:txBody>
      </p:sp>
      <p:sp>
        <p:nvSpPr>
          <p:cNvPr id="44" name="Shape 42"/>
          <p:cNvSpPr/>
          <p:nvPr/>
        </p:nvSpPr>
        <p:spPr>
          <a:xfrm>
            <a:off x="6208776" y="2523744"/>
            <a:ext cx="91440" cy="91440"/>
          </a:xfrm>
          <a:prstGeom prst="ellipse">
            <a:avLst/>
          </a:prstGeom>
          <a:solidFill>
            <a:srgbClr val="2E6FBE"/>
          </a:solidFill>
          <a:ln w="12700">
            <a:solidFill>
              <a:srgbClr val="2E6FB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6373368" y="2441448"/>
            <a:ext cx="48188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F2937"/>
                </a:solidFill>
              </a:rPr>
              <a:t>Fuel or electricity based on NY prices and the municipal-facility charging assumption</a:t>
            </a:r>
            <a:endParaRPr lang="en-US" sz="1500" dirty="0"/>
          </a:p>
        </p:txBody>
      </p:sp>
      <p:sp>
        <p:nvSpPr>
          <p:cNvPr id="46" name="Shape 44"/>
          <p:cNvSpPr/>
          <p:nvPr/>
        </p:nvSpPr>
        <p:spPr>
          <a:xfrm>
            <a:off x="6208776" y="3108960"/>
            <a:ext cx="91440" cy="91440"/>
          </a:xfrm>
          <a:prstGeom prst="ellipse">
            <a:avLst/>
          </a:prstGeom>
          <a:solidFill>
            <a:srgbClr val="2E6FBE"/>
          </a:solidFill>
          <a:ln w="12700">
            <a:solidFill>
              <a:srgbClr val="2E6FB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6373368" y="3026664"/>
            <a:ext cx="48188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F2937"/>
                </a:solidFill>
              </a:rPr>
              <a:t>Insurance and maintenance using pickup-truck benchmarks</a:t>
            </a:r>
            <a:endParaRPr lang="en-US" sz="1500" dirty="0"/>
          </a:p>
        </p:txBody>
      </p:sp>
      <p:sp>
        <p:nvSpPr>
          <p:cNvPr id="48" name="Shape 46"/>
          <p:cNvSpPr/>
          <p:nvPr/>
        </p:nvSpPr>
        <p:spPr>
          <a:xfrm>
            <a:off x="6208776" y="3694176"/>
            <a:ext cx="91440" cy="91440"/>
          </a:xfrm>
          <a:prstGeom prst="ellipse">
            <a:avLst/>
          </a:prstGeom>
          <a:solidFill>
            <a:srgbClr val="2E6FBE"/>
          </a:solidFill>
          <a:ln w="12700">
            <a:solidFill>
              <a:srgbClr val="2E6FB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6373368" y="3611880"/>
            <a:ext cx="48188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F2937"/>
                </a:solidFill>
              </a:rPr>
              <a:t>The $500 NYSERDA Drive Clean Rebate on a new Lightning only</a:t>
            </a:r>
            <a:endParaRPr lang="en-US" sz="1500" dirty="0"/>
          </a:p>
        </p:txBody>
      </p:sp>
      <p:sp>
        <p:nvSpPr>
          <p:cNvPr id="50" name="Text 48"/>
          <p:cNvSpPr/>
          <p:nvPr/>
        </p:nvSpPr>
        <p:spPr>
          <a:xfrm>
            <a:off x="6208776" y="4224528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7324D"/>
                </a:solidFill>
              </a:rPr>
              <a:t>Excluded from the vehicle TCO table</a:t>
            </a:r>
            <a:endParaRPr lang="en-US" sz="1600" dirty="0"/>
          </a:p>
        </p:txBody>
      </p:sp>
      <p:sp>
        <p:nvSpPr>
          <p:cNvPr id="51" name="Shape 49"/>
          <p:cNvSpPr/>
          <p:nvPr/>
        </p:nvSpPr>
        <p:spPr>
          <a:xfrm>
            <a:off x="6208776" y="4608576"/>
            <a:ext cx="91440" cy="91440"/>
          </a:xfrm>
          <a:prstGeom prst="ellipse">
            <a:avLst/>
          </a:prstGeom>
          <a:solidFill>
            <a:srgbClr val="B34747"/>
          </a:solidFill>
          <a:ln w="12700">
            <a:solidFill>
              <a:srgbClr val="B3474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2" name="Text 50"/>
          <p:cNvSpPr/>
          <p:nvPr/>
        </p:nvSpPr>
        <p:spPr>
          <a:xfrm>
            <a:off x="6373368" y="4526280"/>
            <a:ext cx="45902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20" dirty="0">
                <a:solidFill>
                  <a:srgbClr val="1F2937"/>
                </a:solidFill>
              </a:rPr>
              <a:t>Financing, sales tax, and registration</a:t>
            </a:r>
            <a:endParaRPr lang="en-US" sz="1420" dirty="0"/>
          </a:p>
        </p:txBody>
      </p:sp>
      <p:sp>
        <p:nvSpPr>
          <p:cNvPr id="53" name="Shape 51"/>
          <p:cNvSpPr/>
          <p:nvPr/>
        </p:nvSpPr>
        <p:spPr>
          <a:xfrm>
            <a:off x="6208776" y="5120640"/>
            <a:ext cx="91440" cy="91440"/>
          </a:xfrm>
          <a:prstGeom prst="ellipse">
            <a:avLst/>
          </a:prstGeom>
          <a:solidFill>
            <a:srgbClr val="B34747"/>
          </a:solidFill>
          <a:ln w="12700">
            <a:solidFill>
              <a:srgbClr val="B3474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4" name="Text 52"/>
          <p:cNvSpPr/>
          <p:nvPr/>
        </p:nvSpPr>
        <p:spPr>
          <a:xfrm>
            <a:off x="6373368" y="5038344"/>
            <a:ext cx="45902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20" dirty="0">
                <a:solidFill>
                  <a:srgbClr val="1F2937"/>
                </a:solidFill>
              </a:rPr>
              <a:t>Charger purchase and make-ready costs</a:t>
            </a:r>
            <a:endParaRPr lang="en-US" sz="1420" dirty="0"/>
          </a:p>
        </p:txBody>
      </p:sp>
      <p:sp>
        <p:nvSpPr>
          <p:cNvPr id="55" name="Shape 53"/>
          <p:cNvSpPr/>
          <p:nvPr/>
        </p:nvSpPr>
        <p:spPr>
          <a:xfrm>
            <a:off x="6208776" y="5632704"/>
            <a:ext cx="91440" cy="91440"/>
          </a:xfrm>
          <a:prstGeom prst="ellipse">
            <a:avLst/>
          </a:prstGeom>
          <a:solidFill>
            <a:srgbClr val="B34747"/>
          </a:solidFill>
          <a:ln w="12700">
            <a:solidFill>
              <a:srgbClr val="B3474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6" name="Text 54"/>
          <p:cNvSpPr/>
          <p:nvPr/>
        </p:nvSpPr>
        <p:spPr>
          <a:xfrm>
            <a:off x="6373368" y="5550408"/>
            <a:ext cx="45902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20" dirty="0">
                <a:solidFill>
                  <a:srgbClr val="1F2937"/>
                </a:solidFill>
              </a:rPr>
              <a:t>Site incentives that depend on final project design</a:t>
            </a:r>
            <a:endParaRPr lang="en-US" sz="1420" dirty="0"/>
          </a:p>
        </p:txBody>
      </p:sp>
      <p:sp>
        <p:nvSpPr>
          <p:cNvPr id="57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58600" y="6455664"/>
            <a:ext cx="274320" cy="1828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64748B"/>
                </a:solidFill>
                <a:latin typeface="Aptos"/>
                <a:ea typeface="Aptos"/>
                <a:cs typeface="Aptos"/>
              </a:defRPr>
            </a:lvl1pPr>
          </a:lstStyle>
          <a:p>
            <a:pPr algn="r"/>
            <a:fld id="{F7021451-1387-4CA6-816F-3879F97B5CBC}" type="slidenum">
              <a:rPr lang="en-US" b="0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87782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7324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Executive summary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502920" y="850392"/>
            <a:ext cx="9875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4755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Result is robust across all tested mileage and ownership-period cases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502920" y="1207008"/>
            <a:ext cx="3977640" cy="4846320"/>
          </a:xfrm>
          <a:prstGeom prst="roundRect">
            <a:avLst>
              <a:gd name="adj" fmla="val 1839"/>
            </a:avLst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  <a:effectLst>
            <a:outerShdw blurRad="1270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49808" y="1481328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475569"/>
                </a:solidFill>
              </a:rPr>
              <a:t>Recommendation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749808" y="1783080"/>
            <a:ext cx="29260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17A65"/>
                </a:solidFill>
              </a:rPr>
              <a:t>Buy the used</a:t>
            </a:r>
            <a:endParaRPr lang="en-US" sz="2600" dirty="0"/>
          </a:p>
          <a:p>
            <a:pPr marL="0" indent="0">
              <a:buNone/>
            </a:pPr>
            <a:r>
              <a:rPr lang="en-US" sz="2600" b="1" dirty="0">
                <a:solidFill>
                  <a:srgbClr val="117A65"/>
                </a:solidFill>
              </a:rPr>
              <a:t>F-150 Lightning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749808" y="2892552"/>
            <a:ext cx="91440" cy="91440"/>
          </a:xfrm>
          <a:prstGeom prst="ellipse">
            <a:avLst/>
          </a:prstGeom>
          <a:solidFill>
            <a:srgbClr val="117A65"/>
          </a:solidFill>
          <a:ln w="12700">
            <a:solidFill>
              <a:srgbClr val="117A6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914400" y="2907792"/>
            <a:ext cx="32644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dirty="0">
                <a:solidFill>
                  <a:srgbClr val="1F2937"/>
                </a:solidFill>
              </a:rPr>
              <a:t>Lowest modeled total cost in all 9 mileage / horizon combinations tested</a:t>
            </a:r>
            <a:endParaRPr lang="en-US" sz="1550" dirty="0"/>
          </a:p>
        </p:txBody>
      </p:sp>
      <p:sp>
        <p:nvSpPr>
          <p:cNvPr id="9" name="Shape 7"/>
          <p:cNvSpPr/>
          <p:nvPr/>
        </p:nvSpPr>
        <p:spPr>
          <a:xfrm>
            <a:off x="749808" y="3468624"/>
            <a:ext cx="91440" cy="91440"/>
          </a:xfrm>
          <a:prstGeom prst="ellipse">
            <a:avLst/>
          </a:prstGeom>
          <a:solidFill>
            <a:srgbClr val="117A65"/>
          </a:solidFill>
          <a:ln w="12700">
            <a:solidFill>
              <a:srgbClr val="117A6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914400" y="3483864"/>
            <a:ext cx="32644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dirty="0">
                <a:solidFill>
                  <a:srgbClr val="1F2937"/>
                </a:solidFill>
              </a:rPr>
              <a:t>Best 5-year TCO at 15k miles/year: $41.8k vs. $49.3k for a new gas F-150</a:t>
            </a:r>
            <a:endParaRPr lang="en-US" sz="1550" dirty="0"/>
          </a:p>
        </p:txBody>
      </p:sp>
      <p:sp>
        <p:nvSpPr>
          <p:cNvPr id="11" name="Shape 9"/>
          <p:cNvSpPr/>
          <p:nvPr/>
        </p:nvSpPr>
        <p:spPr>
          <a:xfrm>
            <a:off x="749808" y="4032504"/>
            <a:ext cx="91440" cy="91440"/>
          </a:xfrm>
          <a:prstGeom prst="ellipse">
            <a:avLst/>
          </a:prstGeom>
          <a:solidFill>
            <a:srgbClr val="117A65"/>
          </a:solidFill>
          <a:ln w="12700">
            <a:solidFill>
              <a:srgbClr val="117A6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914400" y="4160520"/>
            <a:ext cx="32644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dirty="0">
                <a:solidFill>
                  <a:srgbClr val="1F2937"/>
                </a:solidFill>
              </a:rPr>
              <a:t>Advantage comes from both a lower used purchase price and lower annual energy / maintenance costs</a:t>
            </a:r>
            <a:endParaRPr lang="en-US" sz="1550" dirty="0"/>
          </a:p>
        </p:txBody>
      </p:sp>
      <p:sp>
        <p:nvSpPr>
          <p:cNvPr id="13" name="Shape 11"/>
          <p:cNvSpPr/>
          <p:nvPr/>
        </p:nvSpPr>
        <p:spPr>
          <a:xfrm>
            <a:off x="749808" y="4803648"/>
            <a:ext cx="91440" cy="91440"/>
          </a:xfrm>
          <a:prstGeom prst="ellipse">
            <a:avLst/>
          </a:prstGeom>
          <a:solidFill>
            <a:srgbClr val="117A65"/>
          </a:solidFill>
          <a:ln w="12700">
            <a:solidFill>
              <a:srgbClr val="117A6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914400" y="4974336"/>
            <a:ext cx="32644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dirty="0">
                <a:solidFill>
                  <a:srgbClr val="1F2937"/>
                </a:solidFill>
              </a:rPr>
              <a:t>Operational caveat: heavy towing or frequent long-distance towing still favors the gas truck</a:t>
            </a:r>
            <a:endParaRPr lang="en-US" sz="1550" dirty="0"/>
          </a:p>
        </p:txBody>
      </p:sp>
      <p:sp>
        <p:nvSpPr>
          <p:cNvPr id="15" name="Shape 13"/>
          <p:cNvSpPr/>
          <p:nvPr/>
        </p:nvSpPr>
        <p:spPr>
          <a:xfrm>
            <a:off x="4709160" y="1207008"/>
            <a:ext cx="6967728" cy="4846320"/>
          </a:xfrm>
          <a:prstGeom prst="roundRect">
            <a:avLst>
              <a:gd name="adj" fmla="val 1509"/>
            </a:avLst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  <a:effectLst>
            <a:outerShdw blurRad="1270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5010912" y="1481328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7324D"/>
                </a:solidFill>
              </a:rPr>
              <a:t>5-year cost at 15,000 miles/year</a:t>
            </a:r>
            <a:endParaRPr lang="en-US" sz="1600" dirty="0"/>
          </a:p>
        </p:txBody>
      </p:sp>
      <p:graphicFrame>
        <p:nvGraphicFramePr>
          <p:cNvPr id="17" name="Chart 0"/>
          <p:cNvGraphicFramePr/>
          <p:nvPr/>
        </p:nvGraphicFramePr>
        <p:xfrm>
          <a:off x="4983480" y="1828800"/>
          <a:ext cx="4480560" cy="3611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Text 15"/>
          <p:cNvSpPr/>
          <p:nvPr/>
        </p:nvSpPr>
        <p:spPr>
          <a:xfrm>
            <a:off x="9738360" y="1828800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475569"/>
                </a:solidFill>
              </a:rPr>
              <a:t>Why the used Lightning wins</a:t>
            </a:r>
            <a:endParaRPr lang="en-US" sz="1400" dirty="0"/>
          </a:p>
        </p:txBody>
      </p:sp>
      <p:sp>
        <p:nvSpPr>
          <p:cNvPr id="19" name="Shape 16"/>
          <p:cNvSpPr/>
          <p:nvPr/>
        </p:nvSpPr>
        <p:spPr>
          <a:xfrm>
            <a:off x="9738360" y="2231136"/>
            <a:ext cx="91440" cy="91440"/>
          </a:xfrm>
          <a:prstGeom prst="ellipse">
            <a:avLst/>
          </a:prstGeom>
          <a:solidFill>
            <a:srgbClr val="2E6FBE"/>
          </a:solidFill>
          <a:ln w="12700">
            <a:solidFill>
              <a:srgbClr val="2E6FB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7"/>
          <p:cNvSpPr/>
          <p:nvPr/>
        </p:nvSpPr>
        <p:spPr>
          <a:xfrm>
            <a:off x="9902952" y="2615184"/>
            <a:ext cx="14813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30" dirty="0">
                <a:solidFill>
                  <a:srgbClr val="1F2937"/>
                </a:solidFill>
              </a:rPr>
              <a:t>Current used-market EV pricing is materially below comparable used gas F-150 pricing in this model</a:t>
            </a:r>
            <a:endParaRPr lang="en-US" sz="1230" dirty="0"/>
          </a:p>
        </p:txBody>
      </p:sp>
      <p:sp>
        <p:nvSpPr>
          <p:cNvPr id="21" name="Shape 18"/>
          <p:cNvSpPr/>
          <p:nvPr/>
        </p:nvSpPr>
        <p:spPr>
          <a:xfrm>
            <a:off x="9738360" y="3377184"/>
            <a:ext cx="91440" cy="91440"/>
          </a:xfrm>
          <a:prstGeom prst="ellipse">
            <a:avLst/>
          </a:prstGeom>
          <a:solidFill>
            <a:srgbClr val="2E6FBE"/>
          </a:solidFill>
          <a:ln w="12700">
            <a:solidFill>
              <a:srgbClr val="2E6FB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19"/>
          <p:cNvSpPr/>
          <p:nvPr/>
        </p:nvSpPr>
        <p:spPr>
          <a:xfrm>
            <a:off x="9902952" y="3657600"/>
            <a:ext cx="14813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30" dirty="0">
                <a:solidFill>
                  <a:srgbClr val="1F2937"/>
                </a:solidFill>
              </a:rPr>
              <a:t>NY commercial electricity at a municipal facility still undercuts gasoline on a per-mile basis</a:t>
            </a:r>
            <a:endParaRPr lang="en-US" sz="1230" dirty="0"/>
          </a:p>
        </p:txBody>
      </p:sp>
      <p:sp>
        <p:nvSpPr>
          <p:cNvPr id="23" name="Shape 20"/>
          <p:cNvSpPr/>
          <p:nvPr/>
        </p:nvSpPr>
        <p:spPr>
          <a:xfrm>
            <a:off x="9738360" y="4328160"/>
            <a:ext cx="91440" cy="91440"/>
          </a:xfrm>
          <a:prstGeom prst="ellipse">
            <a:avLst/>
          </a:prstGeom>
          <a:solidFill>
            <a:srgbClr val="2E6FBE"/>
          </a:solidFill>
          <a:ln w="12700">
            <a:solidFill>
              <a:srgbClr val="2E6FB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1"/>
          <p:cNvSpPr/>
          <p:nvPr/>
        </p:nvSpPr>
        <p:spPr>
          <a:xfrm>
            <a:off x="9927336" y="4718304"/>
            <a:ext cx="14813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30" dirty="0">
                <a:solidFill>
                  <a:srgbClr val="1F2937"/>
                </a:solidFill>
              </a:rPr>
              <a:t>Municipal charging-site incentives can improve the EV case further, but were kept out of the vehicle TCO table</a:t>
            </a:r>
            <a:endParaRPr lang="en-US" sz="123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58600" y="6455664"/>
            <a:ext cx="274320" cy="1828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64748B"/>
                </a:solidFill>
                <a:latin typeface="Aptos"/>
                <a:ea typeface="Aptos"/>
                <a:cs typeface="Aptos"/>
              </a:defRPr>
            </a:lvl1pPr>
          </a:lstStyle>
          <a:p>
            <a:pPr algn="r"/>
            <a:fld id="{F7021451-1387-4CA6-816F-3879F97B5CBC}" type="slidenum">
              <a:rPr lang="en-US" b="0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87782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7324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modeling assumptions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502920" y="850392"/>
            <a:ext cx="9875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4755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Assumptions were selected to fit a New York municipal fleet context with charging at a village facility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502920" y="1243584"/>
            <a:ext cx="3703320" cy="4983480"/>
          </a:xfrm>
          <a:prstGeom prst="roundRect">
            <a:avLst>
              <a:gd name="adj" fmla="val 1975"/>
            </a:avLst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  <a:effectLst>
            <a:outerShdw blurRad="1270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355592" y="1243584"/>
            <a:ext cx="3703320" cy="4983480"/>
          </a:xfrm>
          <a:prstGeom prst="roundRect">
            <a:avLst>
              <a:gd name="adj" fmla="val 1975"/>
            </a:avLst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  <a:effectLst>
            <a:outerShdw blurRad="1270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8311896" y="1243584"/>
            <a:ext cx="3364992" cy="4983480"/>
          </a:xfrm>
          <a:prstGeom prst="roundRect">
            <a:avLst>
              <a:gd name="adj" fmla="val 2174"/>
            </a:avLst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  <a:effectLst>
            <a:outerShdw blurRad="1270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768096" y="148132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7324D"/>
                </a:solidFill>
              </a:rPr>
              <a:t>Purchase-price anchors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68096" y="1929384"/>
            <a:ext cx="91440" cy="91440"/>
          </a:xfrm>
          <a:prstGeom prst="ellipse">
            <a:avLst/>
          </a:prstGeom>
          <a:solidFill>
            <a:srgbClr val="2E6FBE"/>
          </a:solidFill>
          <a:ln w="12700">
            <a:solidFill>
              <a:srgbClr val="2E6FB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932688" y="1847088"/>
            <a:ext cx="29900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1F2937"/>
                </a:solidFill>
              </a:rPr>
              <a:t>New F-150 XLT: $45,695 MSRP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768096" y="2389632"/>
            <a:ext cx="91440" cy="91440"/>
          </a:xfrm>
          <a:prstGeom prst="ellipse">
            <a:avLst/>
          </a:prstGeom>
          <a:solidFill>
            <a:srgbClr val="2E6FBE"/>
          </a:solidFill>
          <a:ln w="12700">
            <a:solidFill>
              <a:srgbClr val="2E6FB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932688" y="2423160"/>
            <a:ext cx="29900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1F2937"/>
                </a:solidFill>
              </a:rPr>
              <a:t>New F-150 Lightning XLT: $63,345 MSRP</a:t>
            </a:r>
            <a:endParaRPr lang="en-US" sz="1450" dirty="0"/>
          </a:p>
        </p:txBody>
      </p:sp>
      <p:sp>
        <p:nvSpPr>
          <p:cNvPr id="12" name="Shape 10"/>
          <p:cNvSpPr/>
          <p:nvPr/>
        </p:nvSpPr>
        <p:spPr>
          <a:xfrm>
            <a:off x="768096" y="2910840"/>
            <a:ext cx="91440" cy="91440"/>
          </a:xfrm>
          <a:prstGeom prst="ellipse">
            <a:avLst/>
          </a:prstGeom>
          <a:solidFill>
            <a:srgbClr val="2E6FBE"/>
          </a:solidFill>
          <a:ln w="12700">
            <a:solidFill>
              <a:srgbClr val="2E6FB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932688" y="3060192"/>
            <a:ext cx="29900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1F2937"/>
                </a:solidFill>
              </a:rPr>
              <a:t>Included EV rebate: $500 NYSERDA Drive Clean on a new eligible Lightning</a:t>
            </a:r>
            <a:endParaRPr lang="en-US" sz="1450" dirty="0"/>
          </a:p>
        </p:txBody>
      </p:sp>
      <p:sp>
        <p:nvSpPr>
          <p:cNvPr id="14" name="Shape 12"/>
          <p:cNvSpPr/>
          <p:nvPr/>
        </p:nvSpPr>
        <p:spPr>
          <a:xfrm>
            <a:off x="768096" y="3651504"/>
            <a:ext cx="91440" cy="91440"/>
          </a:xfrm>
          <a:prstGeom prst="ellipse">
            <a:avLst/>
          </a:prstGeom>
          <a:solidFill>
            <a:srgbClr val="2E6FBE"/>
          </a:solidFill>
          <a:ln w="12700">
            <a:solidFill>
              <a:srgbClr val="2E6FB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932688" y="3785616"/>
            <a:ext cx="29900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1F2937"/>
                </a:solidFill>
              </a:rPr>
              <a:t>Used purchase anchors: 2023 XLT market comps (gas $44,650; Lightning $37,063)</a:t>
            </a:r>
            <a:endParaRPr lang="en-US" sz="1450" dirty="0"/>
          </a:p>
        </p:txBody>
      </p:sp>
      <p:sp>
        <p:nvSpPr>
          <p:cNvPr id="16" name="Text 14"/>
          <p:cNvSpPr/>
          <p:nvPr/>
        </p:nvSpPr>
        <p:spPr>
          <a:xfrm>
            <a:off x="4663440" y="148132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7324D"/>
                </a:solidFill>
              </a:rPr>
              <a:t>Operating assumptions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4663440" y="1929384"/>
            <a:ext cx="91440" cy="91440"/>
          </a:xfrm>
          <a:prstGeom prst="ellipse">
            <a:avLst/>
          </a:prstGeom>
          <a:solidFill>
            <a:srgbClr val="2E6FBE"/>
          </a:solidFill>
          <a:ln w="12700">
            <a:solidFill>
              <a:srgbClr val="2E6FB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828032" y="1847088"/>
            <a:ext cx="29900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1F2937"/>
                </a:solidFill>
              </a:rPr>
              <a:t>Gas truck efficiency: 20 MPG</a:t>
            </a:r>
            <a:endParaRPr lang="en-US" sz="1450" dirty="0"/>
          </a:p>
        </p:txBody>
      </p:sp>
      <p:sp>
        <p:nvSpPr>
          <p:cNvPr id="19" name="Shape 17"/>
          <p:cNvSpPr/>
          <p:nvPr/>
        </p:nvSpPr>
        <p:spPr>
          <a:xfrm>
            <a:off x="4663440" y="2304288"/>
            <a:ext cx="91440" cy="91440"/>
          </a:xfrm>
          <a:prstGeom prst="ellipse">
            <a:avLst/>
          </a:prstGeom>
          <a:solidFill>
            <a:srgbClr val="2E6FBE"/>
          </a:solidFill>
          <a:ln w="12700">
            <a:solidFill>
              <a:srgbClr val="2E6FB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818888" y="2319528"/>
            <a:ext cx="29900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1F2937"/>
                </a:solidFill>
              </a:rPr>
              <a:t>Lightning efficiency: 49 kWh / 100 miles</a:t>
            </a:r>
            <a:endParaRPr lang="en-US" sz="1450" dirty="0"/>
          </a:p>
        </p:txBody>
      </p:sp>
      <p:sp>
        <p:nvSpPr>
          <p:cNvPr id="21" name="Shape 19"/>
          <p:cNvSpPr/>
          <p:nvPr/>
        </p:nvSpPr>
        <p:spPr>
          <a:xfrm>
            <a:off x="4663440" y="2849880"/>
            <a:ext cx="91440" cy="91440"/>
          </a:xfrm>
          <a:prstGeom prst="ellipse">
            <a:avLst/>
          </a:prstGeom>
          <a:solidFill>
            <a:srgbClr val="2E6FBE"/>
          </a:solidFill>
          <a:ln w="12700">
            <a:solidFill>
              <a:srgbClr val="2E6FB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815840" y="2764536"/>
            <a:ext cx="29900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1F2937"/>
                </a:solidFill>
              </a:rPr>
              <a:t>NY gasoline price: $4.10 / gallon</a:t>
            </a:r>
            <a:endParaRPr lang="en-US" sz="1450" dirty="0"/>
          </a:p>
        </p:txBody>
      </p:sp>
      <p:sp>
        <p:nvSpPr>
          <p:cNvPr id="23" name="Shape 21"/>
          <p:cNvSpPr/>
          <p:nvPr/>
        </p:nvSpPr>
        <p:spPr>
          <a:xfrm>
            <a:off x="4663440" y="3212592"/>
            <a:ext cx="91440" cy="91440"/>
          </a:xfrm>
          <a:prstGeom prst="ellipse">
            <a:avLst/>
          </a:prstGeom>
          <a:solidFill>
            <a:srgbClr val="2E6FBE"/>
          </a:solidFill>
          <a:ln w="12700">
            <a:solidFill>
              <a:srgbClr val="2E6FB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815840" y="3240025"/>
            <a:ext cx="29900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1F2937"/>
                </a:solidFill>
              </a:rPr>
              <a:t>NY commercial electricity price: $0.2228 / kWh</a:t>
            </a:r>
            <a:endParaRPr lang="en-US" sz="1450" dirty="0"/>
          </a:p>
        </p:txBody>
      </p:sp>
      <p:sp>
        <p:nvSpPr>
          <p:cNvPr id="25" name="Text 23"/>
          <p:cNvSpPr/>
          <p:nvPr/>
        </p:nvSpPr>
        <p:spPr>
          <a:xfrm>
            <a:off x="8567928" y="1481328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7324D"/>
                </a:solidFill>
              </a:rPr>
              <a:t>Other cost inputs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8567928" y="1929384"/>
            <a:ext cx="91440" cy="91440"/>
          </a:xfrm>
          <a:prstGeom prst="ellipse">
            <a:avLst/>
          </a:prstGeom>
          <a:solidFill>
            <a:srgbClr val="2E6FBE"/>
          </a:solidFill>
          <a:ln w="12700">
            <a:solidFill>
              <a:srgbClr val="2E6FB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8705088" y="2080260"/>
            <a:ext cx="25786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20" dirty="0">
                <a:solidFill>
                  <a:srgbClr val="1F2937"/>
                </a:solidFill>
              </a:rPr>
              <a:t>Insurance and maintenance based on AAA pickup-truck benchmarks</a:t>
            </a:r>
            <a:endParaRPr lang="en-US" sz="1420" dirty="0"/>
          </a:p>
        </p:txBody>
      </p:sp>
      <p:sp>
        <p:nvSpPr>
          <p:cNvPr id="28" name="Shape 26"/>
          <p:cNvSpPr/>
          <p:nvPr/>
        </p:nvSpPr>
        <p:spPr>
          <a:xfrm>
            <a:off x="8567928" y="2697480"/>
            <a:ext cx="91440" cy="91440"/>
          </a:xfrm>
          <a:prstGeom prst="ellipse">
            <a:avLst/>
          </a:prstGeom>
          <a:solidFill>
            <a:srgbClr val="2E6FBE"/>
          </a:solidFill>
          <a:ln w="12700">
            <a:solidFill>
              <a:srgbClr val="2E6FB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8723376" y="2871216"/>
            <a:ext cx="25786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20" dirty="0">
                <a:solidFill>
                  <a:srgbClr val="1F2937"/>
                </a:solidFill>
              </a:rPr>
              <a:t>EV maintenance set below gas-truck maintenance using Ford / AAA direction</a:t>
            </a:r>
            <a:endParaRPr lang="en-US" sz="1420" dirty="0"/>
          </a:p>
        </p:txBody>
      </p:sp>
      <p:sp>
        <p:nvSpPr>
          <p:cNvPr id="30" name="Shape 28"/>
          <p:cNvSpPr/>
          <p:nvPr/>
        </p:nvSpPr>
        <p:spPr>
          <a:xfrm>
            <a:off x="8567928" y="3465576"/>
            <a:ext cx="91440" cy="91440"/>
          </a:xfrm>
          <a:prstGeom prst="ellipse">
            <a:avLst/>
          </a:prstGeom>
          <a:solidFill>
            <a:srgbClr val="2E6FBE"/>
          </a:solidFill>
          <a:ln w="12700">
            <a:solidFill>
              <a:srgbClr val="2E6FB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8732520" y="3689604"/>
            <a:ext cx="25786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20" dirty="0">
                <a:solidFill>
                  <a:srgbClr val="1F2937"/>
                </a:solidFill>
              </a:rPr>
              <a:t>Resale values modeled from current used-market anchors and forward depreciation assumptions</a:t>
            </a:r>
            <a:endParaRPr lang="en-US" sz="1420" dirty="0"/>
          </a:p>
        </p:txBody>
      </p:sp>
      <p:sp>
        <p:nvSpPr>
          <p:cNvPr id="32" name="Shape 30"/>
          <p:cNvSpPr/>
          <p:nvPr/>
        </p:nvSpPr>
        <p:spPr>
          <a:xfrm>
            <a:off x="8641080" y="4443984"/>
            <a:ext cx="2560320" cy="0"/>
          </a:xfrm>
          <a:prstGeom prst="line">
            <a:avLst/>
          </a:prstGeom>
          <a:noFill/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8567928" y="4590288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475569"/>
                </a:solidFill>
              </a:rPr>
              <a:t>Interpretation note</a:t>
            </a:r>
            <a:endParaRPr lang="en-US" sz="1500" dirty="0"/>
          </a:p>
        </p:txBody>
      </p:sp>
      <p:sp>
        <p:nvSpPr>
          <p:cNvPr id="34" name="Text 32"/>
          <p:cNvSpPr/>
          <p:nvPr/>
        </p:nvSpPr>
        <p:spPr>
          <a:xfrm>
            <a:off x="8567928" y="4864608"/>
            <a:ext cx="26974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80" dirty="0">
                <a:solidFill>
                  <a:srgbClr val="1F2937"/>
                </a:solidFill>
              </a:rPr>
              <a:t>The biggest unknown is future resale value, especially for EV pickups. The relative recommendation is strongest because the used Lightning starts from a materially lower purchase price in the current market.</a:t>
            </a:r>
            <a:endParaRPr lang="en-US" sz="1280" dirty="0"/>
          </a:p>
        </p:txBody>
      </p:sp>
      <p:sp>
        <p:nvSpPr>
          <p:cNvPr id="3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58600" y="6455664"/>
            <a:ext cx="274320" cy="1828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64748B"/>
                </a:solidFill>
                <a:latin typeface="Aptos"/>
                <a:ea typeface="Aptos"/>
                <a:cs typeface="Aptos"/>
              </a:defRPr>
            </a:lvl1pPr>
          </a:lstStyle>
          <a:p>
            <a:pPr algn="r"/>
            <a:fld id="{F7021451-1387-4CA6-816F-3879F97B5CBC}" type="slidenum">
              <a:rPr lang="en-US" b="0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87782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7324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Municipal and New York incentive lens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502920" y="850392"/>
            <a:ext cx="9875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4755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Vehicle-purchase incentives are modest; charging-site incentives could still be meaningful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502920" y="1298448"/>
            <a:ext cx="3611880" cy="4480560"/>
          </a:xfrm>
          <a:prstGeom prst="roundRect">
            <a:avLst>
              <a:gd name="adj" fmla="val 2025"/>
            </a:avLst>
          </a:prstGeom>
          <a:solidFill>
            <a:srgbClr val="E9F7F3"/>
          </a:solidFill>
          <a:ln w="12700">
            <a:solidFill>
              <a:srgbClr val="CFE8E1"/>
            </a:solidFill>
            <a:prstDash val="solid"/>
          </a:ln>
          <a:effectLst>
            <a:outerShdw blurRad="1270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218432" y="1280160"/>
            <a:ext cx="3611880" cy="4480560"/>
          </a:xfrm>
          <a:prstGeom prst="roundRect">
            <a:avLst>
              <a:gd name="adj" fmla="val 2025"/>
            </a:avLst>
          </a:prstGeom>
          <a:solidFill>
            <a:srgbClr val="FDF8E7"/>
          </a:solidFill>
          <a:ln w="12700">
            <a:solidFill>
              <a:srgbClr val="E9D8A6"/>
            </a:solidFill>
            <a:prstDash val="solid"/>
          </a:ln>
          <a:effectLst>
            <a:outerShdw blurRad="1270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8074152" y="1298448"/>
            <a:ext cx="3611880" cy="4480560"/>
          </a:xfrm>
          <a:prstGeom prst="roundRect">
            <a:avLst>
              <a:gd name="adj" fmla="val 2025"/>
            </a:avLst>
          </a:prstGeom>
          <a:solidFill>
            <a:srgbClr val="F8FAFC"/>
          </a:solidFill>
          <a:ln w="12700">
            <a:solidFill>
              <a:srgbClr val="D7DEE7"/>
            </a:solidFill>
            <a:prstDash val="solid"/>
          </a:ln>
          <a:effectLst>
            <a:outerShdw blurRad="1270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749808" y="1572768"/>
            <a:ext cx="2651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17A65"/>
                </a:solidFill>
              </a:rPr>
              <a:t>Included in the TCO model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49808" y="2002536"/>
            <a:ext cx="91440" cy="91440"/>
          </a:xfrm>
          <a:prstGeom prst="ellipse">
            <a:avLst/>
          </a:prstGeom>
          <a:solidFill>
            <a:srgbClr val="117A65"/>
          </a:solidFill>
          <a:ln w="12700">
            <a:solidFill>
              <a:srgbClr val="117A6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928116" y="2142744"/>
            <a:ext cx="27614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1F2937"/>
                </a:solidFill>
              </a:rPr>
              <a:t>NYSERDA Drive Clean Rebate is open to residents, businesses, and government entities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749808" y="2715768"/>
            <a:ext cx="91440" cy="91440"/>
          </a:xfrm>
          <a:prstGeom prst="ellipse">
            <a:avLst/>
          </a:prstGeom>
          <a:solidFill>
            <a:srgbClr val="117A65"/>
          </a:solidFill>
          <a:ln w="12700">
            <a:solidFill>
              <a:srgbClr val="117A6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928116" y="2779776"/>
            <a:ext cx="27614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1F2937"/>
                </a:solidFill>
              </a:rPr>
              <a:t>For EVs with MSRP above $42,000, the rebate is $500</a:t>
            </a:r>
            <a:endParaRPr lang="en-US" sz="1450" dirty="0"/>
          </a:p>
        </p:txBody>
      </p:sp>
      <p:sp>
        <p:nvSpPr>
          <p:cNvPr id="12" name="Shape 10"/>
          <p:cNvSpPr/>
          <p:nvPr/>
        </p:nvSpPr>
        <p:spPr>
          <a:xfrm>
            <a:off x="749808" y="3282696"/>
            <a:ext cx="91440" cy="91440"/>
          </a:xfrm>
          <a:prstGeom prst="ellipse">
            <a:avLst/>
          </a:prstGeom>
          <a:solidFill>
            <a:srgbClr val="117A65"/>
          </a:solidFill>
          <a:ln w="12700">
            <a:solidFill>
              <a:srgbClr val="117A6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944880" y="3300984"/>
            <a:ext cx="27614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1F2937"/>
                </a:solidFill>
              </a:rPr>
              <a:t>Applied only to the new-Lightning scenario</a:t>
            </a:r>
            <a:endParaRPr lang="en-US" sz="1450" dirty="0"/>
          </a:p>
        </p:txBody>
      </p:sp>
      <p:sp>
        <p:nvSpPr>
          <p:cNvPr id="14" name="Text 12"/>
          <p:cNvSpPr/>
          <p:nvPr/>
        </p:nvSpPr>
        <p:spPr>
          <a:xfrm>
            <a:off x="4535424" y="1572768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68A10"/>
                </a:solidFill>
              </a:rPr>
              <a:t>Kept out of the vehicle table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4535424" y="2002536"/>
            <a:ext cx="91440" cy="91440"/>
          </a:xfrm>
          <a:prstGeom prst="ellipse">
            <a:avLst/>
          </a:prstGeom>
          <a:solidFill>
            <a:srgbClr val="C68A10"/>
          </a:solidFill>
          <a:ln w="12700">
            <a:solidFill>
              <a:srgbClr val="C68A1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700016" y="2066544"/>
            <a:ext cx="27614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1F2937"/>
                </a:solidFill>
              </a:rPr>
              <a:t>O&amp;R POWERREADY incentives for site make-ready costs</a:t>
            </a:r>
            <a:endParaRPr lang="en-US" sz="1450" dirty="0"/>
          </a:p>
        </p:txBody>
      </p:sp>
      <p:sp>
        <p:nvSpPr>
          <p:cNvPr id="17" name="Shape 15"/>
          <p:cNvSpPr/>
          <p:nvPr/>
        </p:nvSpPr>
        <p:spPr>
          <a:xfrm>
            <a:off x="4535424" y="2545080"/>
            <a:ext cx="91440" cy="91440"/>
          </a:xfrm>
          <a:prstGeom prst="ellipse">
            <a:avLst/>
          </a:prstGeom>
          <a:solidFill>
            <a:srgbClr val="C68A10"/>
          </a:solidFill>
          <a:ln w="12700">
            <a:solidFill>
              <a:srgbClr val="C68A1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713732" y="2569464"/>
            <a:ext cx="27614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1F2937"/>
                </a:solidFill>
              </a:rPr>
              <a:t>Charge Ready NY 2.0 rebate per Level 2 port</a:t>
            </a:r>
            <a:endParaRPr lang="en-US" sz="1450" dirty="0"/>
          </a:p>
        </p:txBody>
      </p:sp>
      <p:sp>
        <p:nvSpPr>
          <p:cNvPr id="19" name="Shape 17"/>
          <p:cNvSpPr/>
          <p:nvPr/>
        </p:nvSpPr>
        <p:spPr>
          <a:xfrm>
            <a:off x="4535424" y="3038856"/>
            <a:ext cx="91440" cy="91440"/>
          </a:xfrm>
          <a:prstGeom prst="ellipse">
            <a:avLst/>
          </a:prstGeom>
          <a:solidFill>
            <a:srgbClr val="C68A10"/>
          </a:solidFill>
          <a:ln w="12700">
            <a:solidFill>
              <a:srgbClr val="C68A1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730496" y="3172968"/>
            <a:ext cx="27614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1F2937"/>
                </a:solidFill>
              </a:rPr>
              <a:t>Federal Section 30C elective-pay credit for eligible governmental charging projects</a:t>
            </a:r>
            <a:endParaRPr lang="en-US" sz="1450" dirty="0"/>
          </a:p>
        </p:txBody>
      </p:sp>
      <p:sp>
        <p:nvSpPr>
          <p:cNvPr id="21" name="Text 19"/>
          <p:cNvSpPr/>
          <p:nvPr/>
        </p:nvSpPr>
        <p:spPr>
          <a:xfrm>
            <a:off x="8321040" y="1572768"/>
            <a:ext cx="2651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475569"/>
                </a:solidFill>
              </a:rPr>
              <a:t>Not assumed in this deck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8321040" y="2002536"/>
            <a:ext cx="91440" cy="91440"/>
          </a:xfrm>
          <a:prstGeom prst="ellipse">
            <a:avLst/>
          </a:prstGeom>
          <a:solidFill>
            <a:srgbClr val="B34747"/>
          </a:solidFill>
          <a:ln w="12700">
            <a:solidFill>
              <a:srgbClr val="B3474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8499348" y="2155698"/>
            <a:ext cx="27614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1F2937"/>
                </a:solidFill>
              </a:rPr>
              <a:t>DEC municipal vehicle / infrastructure grant economics were not baked into the truck TCO</a:t>
            </a:r>
            <a:endParaRPr lang="en-US" sz="1450" dirty="0"/>
          </a:p>
        </p:txBody>
      </p:sp>
      <p:sp>
        <p:nvSpPr>
          <p:cNvPr id="24" name="Shape 22"/>
          <p:cNvSpPr/>
          <p:nvPr/>
        </p:nvSpPr>
        <p:spPr>
          <a:xfrm>
            <a:off x="8321040" y="2715768"/>
            <a:ext cx="91440" cy="91440"/>
          </a:xfrm>
          <a:prstGeom prst="ellipse">
            <a:avLst/>
          </a:prstGeom>
          <a:solidFill>
            <a:srgbClr val="B34747"/>
          </a:solidFill>
          <a:ln w="12700">
            <a:solidFill>
              <a:srgbClr val="B3474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8499348" y="2978658"/>
            <a:ext cx="27614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1F2937"/>
                </a:solidFill>
              </a:rPr>
              <a:t>Current published DEC infrastructure window referenced publicly ran through February 27, 2026</a:t>
            </a:r>
            <a:endParaRPr lang="en-US" sz="1450" dirty="0"/>
          </a:p>
        </p:txBody>
      </p:sp>
      <p:sp>
        <p:nvSpPr>
          <p:cNvPr id="26" name="Shape 24"/>
          <p:cNvSpPr/>
          <p:nvPr/>
        </p:nvSpPr>
        <p:spPr>
          <a:xfrm>
            <a:off x="8321040" y="3672840"/>
            <a:ext cx="91440" cy="91440"/>
          </a:xfrm>
          <a:prstGeom prst="ellipse">
            <a:avLst/>
          </a:prstGeom>
          <a:solidFill>
            <a:srgbClr val="B34747"/>
          </a:solidFill>
          <a:ln w="12700">
            <a:solidFill>
              <a:srgbClr val="B3474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8499348" y="3918204"/>
            <a:ext cx="27614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1F2937"/>
                </a:solidFill>
              </a:rPr>
              <a:t>DEC infrastructure support and NYSERDA Charge Ready cannot be used together for the same installation</a:t>
            </a:r>
            <a:endParaRPr lang="en-US" sz="1450" dirty="0"/>
          </a:p>
        </p:txBody>
      </p:sp>
      <p:sp>
        <p:nvSpPr>
          <p:cNvPr id="28" name="Text 26"/>
          <p:cNvSpPr/>
          <p:nvPr/>
        </p:nvSpPr>
        <p:spPr>
          <a:xfrm>
            <a:off x="566928" y="6199632"/>
            <a:ext cx="10607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94A3B8"/>
                </a:solidFill>
              </a:rPr>
              <a:t>Bottom line: the EV recommendation in this deck does not depend on assuming a large vehicle rebate.</a:t>
            </a:r>
            <a:endParaRPr lang="en-US" sz="950" dirty="0"/>
          </a:p>
        </p:txBody>
      </p:sp>
      <p:sp>
        <p:nvSpPr>
          <p:cNvPr id="29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58600" y="6455664"/>
            <a:ext cx="274320" cy="1828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64748B"/>
                </a:solidFill>
                <a:latin typeface="Aptos"/>
                <a:ea typeface="Aptos"/>
                <a:cs typeface="Aptos"/>
              </a:defRPr>
            </a:lvl1pPr>
          </a:lstStyle>
          <a:p>
            <a:pPr algn="r"/>
            <a:fld id="{F7021451-1387-4CA6-816F-3879F97B5CBC}" type="slidenum">
              <a:rPr lang="en-US" b="0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87782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7324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Total cost of ownership at 12,000 miles per year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502920" y="850392"/>
            <a:ext cx="9875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4755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Used F-150 Lightning is lowest-cost in all three holding periods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502920" y="1243584"/>
            <a:ext cx="6629400" cy="4892040"/>
          </a:xfrm>
          <a:prstGeom prst="roundRect">
            <a:avLst>
              <a:gd name="adj" fmla="val 1495"/>
            </a:avLst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  <a:effectLst>
            <a:outerShdw blurRad="1270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315200" y="1243584"/>
            <a:ext cx="4361688" cy="4892040"/>
          </a:xfrm>
          <a:prstGeom prst="roundRect">
            <a:avLst>
              <a:gd name="adj" fmla="val 1677"/>
            </a:avLst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  <a:effectLst>
            <a:outerShdw blurRad="1270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graphicFrame>
        <p:nvGraphicFramePr>
          <p:cNvPr id="6" name="Chart 0"/>
          <p:cNvGraphicFramePr/>
          <p:nvPr/>
        </p:nvGraphicFramePr>
        <p:xfrm>
          <a:off x="758952" y="1627632"/>
          <a:ext cx="6080760" cy="3611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 4"/>
          <p:cNvSpPr/>
          <p:nvPr/>
        </p:nvSpPr>
        <p:spPr>
          <a:xfrm>
            <a:off x="7571232" y="1499616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7324D"/>
                </a:solidFill>
              </a:rPr>
              <a:t>Exact modeled TCO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7498080" y="1810512"/>
            <a:ext cx="1755648" cy="347472"/>
          </a:xfrm>
          <a:prstGeom prst="rect">
            <a:avLst/>
          </a:prstGeom>
          <a:solidFill>
            <a:srgbClr val="EAF2FB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7543800" y="1847088"/>
            <a:ext cx="16642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20" b="1" dirty="0">
                <a:solidFill>
                  <a:srgbClr val="17324D"/>
                </a:solidFill>
              </a:rPr>
              <a:t>Option</a:t>
            </a:r>
            <a:endParaRPr lang="en-US" sz="1220" dirty="0"/>
          </a:p>
        </p:txBody>
      </p:sp>
      <p:sp>
        <p:nvSpPr>
          <p:cNvPr id="10" name="Shape 7"/>
          <p:cNvSpPr/>
          <p:nvPr/>
        </p:nvSpPr>
        <p:spPr>
          <a:xfrm>
            <a:off x="9253728" y="1810512"/>
            <a:ext cx="713232" cy="347472"/>
          </a:xfrm>
          <a:prstGeom prst="rect">
            <a:avLst/>
          </a:prstGeom>
          <a:solidFill>
            <a:srgbClr val="EAF2FB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9299448" y="1847088"/>
            <a:ext cx="621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b="1" dirty="0">
                <a:solidFill>
                  <a:srgbClr val="17324D"/>
                </a:solidFill>
              </a:rPr>
              <a:t>3 years</a:t>
            </a:r>
            <a:endParaRPr lang="en-US" sz="1220" dirty="0"/>
          </a:p>
        </p:txBody>
      </p:sp>
      <p:sp>
        <p:nvSpPr>
          <p:cNvPr id="12" name="Shape 9"/>
          <p:cNvSpPr/>
          <p:nvPr/>
        </p:nvSpPr>
        <p:spPr>
          <a:xfrm>
            <a:off x="9966960" y="1810512"/>
            <a:ext cx="713232" cy="347472"/>
          </a:xfrm>
          <a:prstGeom prst="rect">
            <a:avLst/>
          </a:prstGeom>
          <a:solidFill>
            <a:srgbClr val="EAF2FB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10012680" y="1847088"/>
            <a:ext cx="621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b="1" dirty="0">
                <a:solidFill>
                  <a:srgbClr val="17324D"/>
                </a:solidFill>
              </a:rPr>
              <a:t>5 years</a:t>
            </a:r>
            <a:endParaRPr lang="en-US" sz="1220" dirty="0"/>
          </a:p>
        </p:txBody>
      </p:sp>
      <p:sp>
        <p:nvSpPr>
          <p:cNvPr id="14" name="Shape 11"/>
          <p:cNvSpPr/>
          <p:nvPr/>
        </p:nvSpPr>
        <p:spPr>
          <a:xfrm>
            <a:off x="10680192" y="1810512"/>
            <a:ext cx="713232" cy="347472"/>
          </a:xfrm>
          <a:prstGeom prst="rect">
            <a:avLst/>
          </a:prstGeom>
          <a:solidFill>
            <a:srgbClr val="EAF2FB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10725912" y="1847088"/>
            <a:ext cx="621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b="1" dirty="0">
                <a:solidFill>
                  <a:srgbClr val="17324D"/>
                </a:solidFill>
              </a:rPr>
              <a:t>7 years</a:t>
            </a:r>
            <a:endParaRPr lang="en-US" sz="1220" dirty="0"/>
          </a:p>
        </p:txBody>
      </p:sp>
      <p:sp>
        <p:nvSpPr>
          <p:cNvPr id="16" name="Shape 13"/>
          <p:cNvSpPr/>
          <p:nvPr/>
        </p:nvSpPr>
        <p:spPr>
          <a:xfrm>
            <a:off x="7498080" y="2157984"/>
            <a:ext cx="1755648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7543800" y="2194560"/>
            <a:ext cx="1664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20" dirty="0">
                <a:solidFill>
                  <a:srgbClr val="1F2937"/>
                </a:solidFill>
              </a:rPr>
              <a:t>New F-150 gas</a:t>
            </a:r>
            <a:endParaRPr lang="en-US" sz="1220" dirty="0"/>
          </a:p>
        </p:txBody>
      </p:sp>
      <p:sp>
        <p:nvSpPr>
          <p:cNvPr id="18" name="Shape 15"/>
          <p:cNvSpPr/>
          <p:nvPr/>
        </p:nvSpPr>
        <p:spPr>
          <a:xfrm>
            <a:off x="9253728" y="2157984"/>
            <a:ext cx="713232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9299448" y="2194560"/>
            <a:ext cx="6217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dirty="0">
                <a:solidFill>
                  <a:srgbClr val="1F2937"/>
                </a:solidFill>
              </a:rPr>
              <a:t>$26.6k</a:t>
            </a:r>
            <a:endParaRPr lang="en-US" sz="1220" dirty="0"/>
          </a:p>
        </p:txBody>
      </p:sp>
      <p:sp>
        <p:nvSpPr>
          <p:cNvPr id="20" name="Shape 17"/>
          <p:cNvSpPr/>
          <p:nvPr/>
        </p:nvSpPr>
        <p:spPr>
          <a:xfrm>
            <a:off x="9966960" y="2157984"/>
            <a:ext cx="713232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8"/>
          <p:cNvSpPr/>
          <p:nvPr/>
        </p:nvSpPr>
        <p:spPr>
          <a:xfrm>
            <a:off x="10012680" y="2194560"/>
            <a:ext cx="6217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dirty="0">
                <a:solidFill>
                  <a:srgbClr val="1F2937"/>
                </a:solidFill>
              </a:rPr>
              <a:t>$44.5k</a:t>
            </a:r>
            <a:endParaRPr lang="en-US" sz="1220" dirty="0"/>
          </a:p>
        </p:txBody>
      </p:sp>
      <p:sp>
        <p:nvSpPr>
          <p:cNvPr id="22" name="Shape 19"/>
          <p:cNvSpPr/>
          <p:nvPr/>
        </p:nvSpPr>
        <p:spPr>
          <a:xfrm>
            <a:off x="10680192" y="2157984"/>
            <a:ext cx="713232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10725912" y="2194560"/>
            <a:ext cx="6217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dirty="0">
                <a:solidFill>
                  <a:srgbClr val="1F2937"/>
                </a:solidFill>
              </a:rPr>
              <a:t>$61.5k</a:t>
            </a:r>
            <a:endParaRPr lang="en-US" sz="1220" dirty="0"/>
          </a:p>
        </p:txBody>
      </p:sp>
      <p:sp>
        <p:nvSpPr>
          <p:cNvPr id="24" name="Shape 21"/>
          <p:cNvSpPr/>
          <p:nvPr/>
        </p:nvSpPr>
        <p:spPr>
          <a:xfrm>
            <a:off x="7498080" y="2542032"/>
            <a:ext cx="1755648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2"/>
          <p:cNvSpPr/>
          <p:nvPr/>
        </p:nvSpPr>
        <p:spPr>
          <a:xfrm>
            <a:off x="7543800" y="2578608"/>
            <a:ext cx="1664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20" dirty="0">
                <a:solidFill>
                  <a:srgbClr val="1F2937"/>
                </a:solidFill>
              </a:rPr>
              <a:t>New F-150 Lightning</a:t>
            </a:r>
            <a:endParaRPr lang="en-US" sz="1220" dirty="0"/>
          </a:p>
        </p:txBody>
      </p:sp>
      <p:sp>
        <p:nvSpPr>
          <p:cNvPr id="26" name="Shape 23"/>
          <p:cNvSpPr/>
          <p:nvPr/>
        </p:nvSpPr>
        <p:spPr>
          <a:xfrm>
            <a:off x="9253728" y="2542032"/>
            <a:ext cx="713232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4"/>
          <p:cNvSpPr/>
          <p:nvPr/>
        </p:nvSpPr>
        <p:spPr>
          <a:xfrm>
            <a:off x="9299448" y="2578608"/>
            <a:ext cx="6217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dirty="0">
                <a:solidFill>
                  <a:srgbClr val="1F2937"/>
                </a:solidFill>
              </a:rPr>
              <a:t>$43.0k</a:t>
            </a:r>
            <a:endParaRPr lang="en-US" sz="1220" dirty="0"/>
          </a:p>
        </p:txBody>
      </p:sp>
      <p:sp>
        <p:nvSpPr>
          <p:cNvPr id="28" name="Shape 25"/>
          <p:cNvSpPr/>
          <p:nvPr/>
        </p:nvSpPr>
        <p:spPr>
          <a:xfrm>
            <a:off x="9966960" y="2542032"/>
            <a:ext cx="713232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6"/>
          <p:cNvSpPr/>
          <p:nvPr/>
        </p:nvSpPr>
        <p:spPr>
          <a:xfrm>
            <a:off x="10012680" y="2578608"/>
            <a:ext cx="6217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dirty="0">
                <a:solidFill>
                  <a:srgbClr val="1F2937"/>
                </a:solidFill>
              </a:rPr>
              <a:t>$60.4k</a:t>
            </a:r>
            <a:endParaRPr lang="en-US" sz="1220" dirty="0"/>
          </a:p>
        </p:txBody>
      </p:sp>
      <p:sp>
        <p:nvSpPr>
          <p:cNvPr id="30" name="Shape 27"/>
          <p:cNvSpPr/>
          <p:nvPr/>
        </p:nvSpPr>
        <p:spPr>
          <a:xfrm>
            <a:off x="10680192" y="2542032"/>
            <a:ext cx="713232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8"/>
          <p:cNvSpPr/>
          <p:nvPr/>
        </p:nvSpPr>
        <p:spPr>
          <a:xfrm>
            <a:off x="10725912" y="2578608"/>
            <a:ext cx="6217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dirty="0">
                <a:solidFill>
                  <a:srgbClr val="1F2937"/>
                </a:solidFill>
              </a:rPr>
              <a:t>$75.2k</a:t>
            </a:r>
            <a:endParaRPr lang="en-US" sz="1220" dirty="0"/>
          </a:p>
        </p:txBody>
      </p:sp>
      <p:sp>
        <p:nvSpPr>
          <p:cNvPr id="32" name="Shape 29"/>
          <p:cNvSpPr/>
          <p:nvPr/>
        </p:nvSpPr>
        <p:spPr>
          <a:xfrm>
            <a:off x="7498080" y="2926080"/>
            <a:ext cx="1755648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0"/>
          <p:cNvSpPr/>
          <p:nvPr/>
        </p:nvSpPr>
        <p:spPr>
          <a:xfrm>
            <a:off x="7543800" y="2962656"/>
            <a:ext cx="1664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20" dirty="0">
                <a:solidFill>
                  <a:srgbClr val="1F2937"/>
                </a:solidFill>
              </a:rPr>
              <a:t>Used F-150 gas</a:t>
            </a:r>
            <a:endParaRPr lang="en-US" sz="1220" dirty="0"/>
          </a:p>
        </p:txBody>
      </p:sp>
      <p:sp>
        <p:nvSpPr>
          <p:cNvPr id="34" name="Shape 31"/>
          <p:cNvSpPr/>
          <p:nvPr/>
        </p:nvSpPr>
        <p:spPr>
          <a:xfrm>
            <a:off x="9253728" y="2926080"/>
            <a:ext cx="713232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2"/>
          <p:cNvSpPr/>
          <p:nvPr/>
        </p:nvSpPr>
        <p:spPr>
          <a:xfrm>
            <a:off x="9299448" y="2962656"/>
            <a:ext cx="6217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dirty="0">
                <a:solidFill>
                  <a:srgbClr val="1F2937"/>
                </a:solidFill>
              </a:rPr>
              <a:t>$28.5k</a:t>
            </a:r>
            <a:endParaRPr lang="en-US" sz="1220" dirty="0"/>
          </a:p>
        </p:txBody>
      </p:sp>
      <p:sp>
        <p:nvSpPr>
          <p:cNvPr id="36" name="Shape 33"/>
          <p:cNvSpPr/>
          <p:nvPr/>
        </p:nvSpPr>
        <p:spPr>
          <a:xfrm>
            <a:off x="9966960" y="2926080"/>
            <a:ext cx="713232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4"/>
          <p:cNvSpPr/>
          <p:nvPr/>
        </p:nvSpPr>
        <p:spPr>
          <a:xfrm>
            <a:off x="10012680" y="2962656"/>
            <a:ext cx="6217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dirty="0">
                <a:solidFill>
                  <a:srgbClr val="1F2937"/>
                </a:solidFill>
              </a:rPr>
              <a:t>$45.5k</a:t>
            </a:r>
            <a:endParaRPr lang="en-US" sz="1220" dirty="0"/>
          </a:p>
        </p:txBody>
      </p:sp>
      <p:sp>
        <p:nvSpPr>
          <p:cNvPr id="38" name="Shape 35"/>
          <p:cNvSpPr/>
          <p:nvPr/>
        </p:nvSpPr>
        <p:spPr>
          <a:xfrm>
            <a:off x="10680192" y="2926080"/>
            <a:ext cx="713232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6"/>
          <p:cNvSpPr/>
          <p:nvPr/>
        </p:nvSpPr>
        <p:spPr>
          <a:xfrm>
            <a:off x="10725912" y="2962656"/>
            <a:ext cx="6217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dirty="0">
                <a:solidFill>
                  <a:srgbClr val="1F2937"/>
                </a:solidFill>
              </a:rPr>
              <a:t>$61.7k</a:t>
            </a:r>
            <a:endParaRPr lang="en-US" sz="1220" dirty="0"/>
          </a:p>
        </p:txBody>
      </p:sp>
      <p:sp>
        <p:nvSpPr>
          <p:cNvPr id="40" name="Shape 37"/>
          <p:cNvSpPr/>
          <p:nvPr/>
        </p:nvSpPr>
        <p:spPr>
          <a:xfrm>
            <a:off x="7498080" y="3310128"/>
            <a:ext cx="1755648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8"/>
          <p:cNvSpPr/>
          <p:nvPr/>
        </p:nvSpPr>
        <p:spPr>
          <a:xfrm>
            <a:off x="7543800" y="3346704"/>
            <a:ext cx="1664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20" b="1" dirty="0">
                <a:solidFill>
                  <a:srgbClr val="117A65"/>
                </a:solidFill>
              </a:rPr>
              <a:t>Used F-150 Lightning</a:t>
            </a:r>
            <a:endParaRPr lang="en-US" sz="1220" dirty="0"/>
          </a:p>
        </p:txBody>
      </p:sp>
      <p:sp>
        <p:nvSpPr>
          <p:cNvPr id="42" name="Shape 39"/>
          <p:cNvSpPr/>
          <p:nvPr/>
        </p:nvSpPr>
        <p:spPr>
          <a:xfrm>
            <a:off x="9253728" y="3310128"/>
            <a:ext cx="713232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0"/>
          <p:cNvSpPr/>
          <p:nvPr/>
        </p:nvSpPr>
        <p:spPr>
          <a:xfrm>
            <a:off x="9299448" y="3346704"/>
            <a:ext cx="6217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b="1" dirty="0">
                <a:solidFill>
                  <a:srgbClr val="1F2937"/>
                </a:solidFill>
              </a:rPr>
              <a:t>$25.7k</a:t>
            </a:r>
            <a:endParaRPr lang="en-US" sz="1220" dirty="0"/>
          </a:p>
        </p:txBody>
      </p:sp>
      <p:sp>
        <p:nvSpPr>
          <p:cNvPr id="44" name="Shape 41"/>
          <p:cNvSpPr/>
          <p:nvPr/>
        </p:nvSpPr>
        <p:spPr>
          <a:xfrm>
            <a:off x="9966960" y="3310128"/>
            <a:ext cx="713232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2"/>
          <p:cNvSpPr/>
          <p:nvPr/>
        </p:nvSpPr>
        <p:spPr>
          <a:xfrm>
            <a:off x="10012680" y="3346704"/>
            <a:ext cx="6217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b="1" dirty="0">
                <a:solidFill>
                  <a:srgbClr val="1F2937"/>
                </a:solidFill>
              </a:rPr>
              <a:t>$38.9k</a:t>
            </a:r>
            <a:endParaRPr lang="en-US" sz="1220" dirty="0"/>
          </a:p>
        </p:txBody>
      </p:sp>
      <p:sp>
        <p:nvSpPr>
          <p:cNvPr id="46" name="Shape 43"/>
          <p:cNvSpPr/>
          <p:nvPr/>
        </p:nvSpPr>
        <p:spPr>
          <a:xfrm>
            <a:off x="10680192" y="3310128"/>
            <a:ext cx="713232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4"/>
          <p:cNvSpPr/>
          <p:nvPr/>
        </p:nvSpPr>
        <p:spPr>
          <a:xfrm>
            <a:off x="10725912" y="3346704"/>
            <a:ext cx="6217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b="1" dirty="0">
                <a:solidFill>
                  <a:srgbClr val="1F2937"/>
                </a:solidFill>
              </a:rPr>
              <a:t>$51.8k</a:t>
            </a:r>
            <a:endParaRPr lang="en-US" sz="1220" dirty="0"/>
          </a:p>
        </p:txBody>
      </p:sp>
      <p:sp>
        <p:nvSpPr>
          <p:cNvPr id="48" name="Text 45"/>
          <p:cNvSpPr/>
          <p:nvPr/>
        </p:nvSpPr>
        <p:spPr>
          <a:xfrm>
            <a:off x="7571232" y="4483608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475569"/>
                </a:solidFill>
              </a:rPr>
              <a:t>Key takeaway</a:t>
            </a:r>
            <a:endParaRPr lang="en-US" sz="1500" dirty="0"/>
          </a:p>
        </p:txBody>
      </p:sp>
      <p:sp>
        <p:nvSpPr>
          <p:cNvPr id="49" name="Shape 46"/>
          <p:cNvSpPr/>
          <p:nvPr/>
        </p:nvSpPr>
        <p:spPr>
          <a:xfrm>
            <a:off x="7562088" y="4799076"/>
            <a:ext cx="91440" cy="91440"/>
          </a:xfrm>
          <a:prstGeom prst="ellipse">
            <a:avLst/>
          </a:prstGeom>
          <a:solidFill>
            <a:srgbClr val="117A65"/>
          </a:solidFill>
          <a:ln w="12700">
            <a:solidFill>
              <a:srgbClr val="117A6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7"/>
          <p:cNvSpPr/>
          <p:nvPr/>
        </p:nvSpPr>
        <p:spPr>
          <a:xfrm>
            <a:off x="7735824" y="4828032"/>
            <a:ext cx="34930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F2937"/>
                </a:solidFill>
              </a:rPr>
              <a:t>At 3 years, used Lightning is ~$0.9k cheaper than the next-best option</a:t>
            </a:r>
            <a:endParaRPr lang="en-US" sz="1300" dirty="0"/>
          </a:p>
        </p:txBody>
      </p:sp>
      <p:sp>
        <p:nvSpPr>
          <p:cNvPr id="51" name="Shape 48"/>
          <p:cNvSpPr/>
          <p:nvPr/>
        </p:nvSpPr>
        <p:spPr>
          <a:xfrm>
            <a:off x="7555992" y="5260848"/>
            <a:ext cx="91440" cy="91440"/>
          </a:xfrm>
          <a:prstGeom prst="ellipse">
            <a:avLst/>
          </a:prstGeom>
          <a:solidFill>
            <a:srgbClr val="117A65"/>
          </a:solidFill>
          <a:ln w="12700">
            <a:solidFill>
              <a:srgbClr val="117A6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2" name="Text 49"/>
          <p:cNvSpPr/>
          <p:nvPr/>
        </p:nvSpPr>
        <p:spPr>
          <a:xfrm>
            <a:off x="7735824" y="5285232"/>
            <a:ext cx="34930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F2937"/>
                </a:solidFill>
              </a:rPr>
              <a:t>At 5 years, used Lightning is ~$5.6k below a new gas F-150</a:t>
            </a:r>
            <a:endParaRPr lang="en-US" sz="1300" dirty="0"/>
          </a:p>
        </p:txBody>
      </p:sp>
      <p:sp>
        <p:nvSpPr>
          <p:cNvPr id="53" name="Shape 50"/>
          <p:cNvSpPr/>
          <p:nvPr/>
        </p:nvSpPr>
        <p:spPr>
          <a:xfrm>
            <a:off x="7571232" y="5715000"/>
            <a:ext cx="91440" cy="91440"/>
          </a:xfrm>
          <a:prstGeom prst="ellipse">
            <a:avLst/>
          </a:prstGeom>
          <a:solidFill>
            <a:srgbClr val="117A65"/>
          </a:solidFill>
          <a:ln w="12700">
            <a:solidFill>
              <a:srgbClr val="117A6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4" name="Text 51"/>
          <p:cNvSpPr/>
          <p:nvPr/>
        </p:nvSpPr>
        <p:spPr>
          <a:xfrm>
            <a:off x="7735824" y="5742432"/>
            <a:ext cx="34930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F2937"/>
                </a:solidFill>
              </a:rPr>
              <a:t>At 7 years, used Lightning is ~$9.7k below the next-best option</a:t>
            </a:r>
            <a:endParaRPr lang="en-US" sz="1300" dirty="0"/>
          </a:p>
        </p:txBody>
      </p:sp>
      <p:sp>
        <p:nvSpPr>
          <p:cNvPr id="5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58600" y="6455664"/>
            <a:ext cx="274320" cy="1828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64748B"/>
                </a:solidFill>
                <a:latin typeface="Aptos"/>
                <a:ea typeface="Aptos"/>
                <a:cs typeface="Aptos"/>
              </a:defRPr>
            </a:lvl1pPr>
          </a:lstStyle>
          <a:p>
            <a:pPr algn="r"/>
            <a:fld id="{F7021451-1387-4CA6-816F-3879F97B5CBC}" type="slidenum">
              <a:rPr lang="en-US" b="0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87782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7324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Total cost of ownership at 15,000 miles per year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502920" y="850392"/>
            <a:ext cx="9875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4755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This is the most balanced “typical fleet” case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502920" y="1243584"/>
            <a:ext cx="6629400" cy="4892040"/>
          </a:xfrm>
          <a:prstGeom prst="roundRect">
            <a:avLst>
              <a:gd name="adj" fmla="val 1495"/>
            </a:avLst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  <a:effectLst>
            <a:outerShdw blurRad="1270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315200" y="1243584"/>
            <a:ext cx="4361688" cy="4892040"/>
          </a:xfrm>
          <a:prstGeom prst="roundRect">
            <a:avLst>
              <a:gd name="adj" fmla="val 1677"/>
            </a:avLst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  <a:effectLst>
            <a:outerShdw blurRad="1270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graphicFrame>
        <p:nvGraphicFramePr>
          <p:cNvPr id="6" name="Chart 0"/>
          <p:cNvGraphicFramePr/>
          <p:nvPr/>
        </p:nvGraphicFramePr>
        <p:xfrm>
          <a:off x="758952" y="1627632"/>
          <a:ext cx="6080760" cy="3611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 4"/>
          <p:cNvSpPr/>
          <p:nvPr/>
        </p:nvSpPr>
        <p:spPr>
          <a:xfrm>
            <a:off x="7571232" y="1499616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7324D"/>
                </a:solidFill>
              </a:rPr>
              <a:t>Exact modeled TCO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7498080" y="1810512"/>
            <a:ext cx="1755648" cy="347472"/>
          </a:xfrm>
          <a:prstGeom prst="rect">
            <a:avLst/>
          </a:prstGeom>
          <a:solidFill>
            <a:srgbClr val="EAF2FB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7543800" y="1847088"/>
            <a:ext cx="16642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20" b="1" dirty="0">
                <a:solidFill>
                  <a:srgbClr val="17324D"/>
                </a:solidFill>
              </a:rPr>
              <a:t>Option</a:t>
            </a:r>
            <a:endParaRPr lang="en-US" sz="1220" dirty="0"/>
          </a:p>
        </p:txBody>
      </p:sp>
      <p:sp>
        <p:nvSpPr>
          <p:cNvPr id="10" name="Shape 7"/>
          <p:cNvSpPr/>
          <p:nvPr/>
        </p:nvSpPr>
        <p:spPr>
          <a:xfrm>
            <a:off x="9253728" y="1810512"/>
            <a:ext cx="713232" cy="347472"/>
          </a:xfrm>
          <a:prstGeom prst="rect">
            <a:avLst/>
          </a:prstGeom>
          <a:solidFill>
            <a:srgbClr val="EAF2FB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9299448" y="1847088"/>
            <a:ext cx="621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b="1" dirty="0">
                <a:solidFill>
                  <a:srgbClr val="17324D"/>
                </a:solidFill>
              </a:rPr>
              <a:t>3 years</a:t>
            </a:r>
            <a:endParaRPr lang="en-US" sz="1220" dirty="0"/>
          </a:p>
        </p:txBody>
      </p:sp>
      <p:sp>
        <p:nvSpPr>
          <p:cNvPr id="12" name="Shape 9"/>
          <p:cNvSpPr/>
          <p:nvPr/>
        </p:nvSpPr>
        <p:spPr>
          <a:xfrm>
            <a:off x="9966960" y="1810512"/>
            <a:ext cx="713232" cy="347472"/>
          </a:xfrm>
          <a:prstGeom prst="rect">
            <a:avLst/>
          </a:prstGeom>
          <a:solidFill>
            <a:srgbClr val="EAF2FB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10012680" y="1847088"/>
            <a:ext cx="621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b="1" dirty="0">
                <a:solidFill>
                  <a:srgbClr val="17324D"/>
                </a:solidFill>
              </a:rPr>
              <a:t>5 years</a:t>
            </a:r>
            <a:endParaRPr lang="en-US" sz="1220" dirty="0"/>
          </a:p>
        </p:txBody>
      </p:sp>
      <p:sp>
        <p:nvSpPr>
          <p:cNvPr id="14" name="Shape 11"/>
          <p:cNvSpPr/>
          <p:nvPr/>
        </p:nvSpPr>
        <p:spPr>
          <a:xfrm>
            <a:off x="10680192" y="1810512"/>
            <a:ext cx="713232" cy="347472"/>
          </a:xfrm>
          <a:prstGeom prst="rect">
            <a:avLst/>
          </a:prstGeom>
          <a:solidFill>
            <a:srgbClr val="EAF2FB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10725912" y="1847088"/>
            <a:ext cx="621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b="1" dirty="0">
                <a:solidFill>
                  <a:srgbClr val="17324D"/>
                </a:solidFill>
              </a:rPr>
              <a:t>7 years</a:t>
            </a:r>
            <a:endParaRPr lang="en-US" sz="1220" dirty="0"/>
          </a:p>
        </p:txBody>
      </p:sp>
      <p:sp>
        <p:nvSpPr>
          <p:cNvPr id="16" name="Shape 13"/>
          <p:cNvSpPr/>
          <p:nvPr/>
        </p:nvSpPr>
        <p:spPr>
          <a:xfrm>
            <a:off x="7498080" y="2157984"/>
            <a:ext cx="1755648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7543800" y="2194560"/>
            <a:ext cx="1664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20" dirty="0">
                <a:solidFill>
                  <a:srgbClr val="1F2937"/>
                </a:solidFill>
              </a:rPr>
              <a:t>New F-150 gas</a:t>
            </a:r>
            <a:endParaRPr lang="en-US" sz="1220" dirty="0"/>
          </a:p>
        </p:txBody>
      </p:sp>
      <p:sp>
        <p:nvSpPr>
          <p:cNvPr id="18" name="Shape 15"/>
          <p:cNvSpPr/>
          <p:nvPr/>
        </p:nvSpPr>
        <p:spPr>
          <a:xfrm>
            <a:off x="9253728" y="2157984"/>
            <a:ext cx="713232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9299448" y="2194560"/>
            <a:ext cx="6217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dirty="0">
                <a:solidFill>
                  <a:srgbClr val="1F2937"/>
                </a:solidFill>
              </a:rPr>
              <a:t>$29.5k</a:t>
            </a:r>
            <a:endParaRPr lang="en-US" sz="1220" dirty="0"/>
          </a:p>
        </p:txBody>
      </p:sp>
      <p:sp>
        <p:nvSpPr>
          <p:cNvPr id="20" name="Shape 17"/>
          <p:cNvSpPr/>
          <p:nvPr/>
        </p:nvSpPr>
        <p:spPr>
          <a:xfrm>
            <a:off x="9966960" y="2157984"/>
            <a:ext cx="713232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8"/>
          <p:cNvSpPr/>
          <p:nvPr/>
        </p:nvSpPr>
        <p:spPr>
          <a:xfrm>
            <a:off x="10012680" y="2194560"/>
            <a:ext cx="6217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dirty="0">
                <a:solidFill>
                  <a:srgbClr val="1F2937"/>
                </a:solidFill>
              </a:rPr>
              <a:t>$49.3k</a:t>
            </a:r>
            <a:endParaRPr lang="en-US" sz="1220" dirty="0"/>
          </a:p>
        </p:txBody>
      </p:sp>
      <p:sp>
        <p:nvSpPr>
          <p:cNvPr id="22" name="Shape 19"/>
          <p:cNvSpPr/>
          <p:nvPr/>
        </p:nvSpPr>
        <p:spPr>
          <a:xfrm>
            <a:off x="10680192" y="2157984"/>
            <a:ext cx="713232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10725912" y="2194560"/>
            <a:ext cx="6217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dirty="0">
                <a:solidFill>
                  <a:srgbClr val="1F2937"/>
                </a:solidFill>
              </a:rPr>
              <a:t>$68.2k</a:t>
            </a:r>
            <a:endParaRPr lang="en-US" sz="1220" dirty="0"/>
          </a:p>
        </p:txBody>
      </p:sp>
      <p:sp>
        <p:nvSpPr>
          <p:cNvPr id="24" name="Shape 21"/>
          <p:cNvSpPr/>
          <p:nvPr/>
        </p:nvSpPr>
        <p:spPr>
          <a:xfrm>
            <a:off x="7498080" y="2542032"/>
            <a:ext cx="1755648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2"/>
          <p:cNvSpPr/>
          <p:nvPr/>
        </p:nvSpPr>
        <p:spPr>
          <a:xfrm>
            <a:off x="7543800" y="2578608"/>
            <a:ext cx="1664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20" dirty="0">
                <a:solidFill>
                  <a:srgbClr val="1F2937"/>
                </a:solidFill>
              </a:rPr>
              <a:t>New F-150 Lightning</a:t>
            </a:r>
            <a:endParaRPr lang="en-US" sz="1220" dirty="0"/>
          </a:p>
        </p:txBody>
      </p:sp>
      <p:sp>
        <p:nvSpPr>
          <p:cNvPr id="26" name="Shape 23"/>
          <p:cNvSpPr/>
          <p:nvPr/>
        </p:nvSpPr>
        <p:spPr>
          <a:xfrm>
            <a:off x="9253728" y="2542032"/>
            <a:ext cx="713232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4"/>
          <p:cNvSpPr/>
          <p:nvPr/>
        </p:nvSpPr>
        <p:spPr>
          <a:xfrm>
            <a:off x="9299448" y="2578608"/>
            <a:ext cx="6217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dirty="0">
                <a:solidFill>
                  <a:srgbClr val="1F2937"/>
                </a:solidFill>
              </a:rPr>
              <a:t>$44.6k</a:t>
            </a:r>
            <a:endParaRPr lang="en-US" sz="1220" dirty="0"/>
          </a:p>
        </p:txBody>
      </p:sp>
      <p:sp>
        <p:nvSpPr>
          <p:cNvPr id="28" name="Shape 25"/>
          <p:cNvSpPr/>
          <p:nvPr/>
        </p:nvSpPr>
        <p:spPr>
          <a:xfrm>
            <a:off x="9966960" y="2542032"/>
            <a:ext cx="713232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6"/>
          <p:cNvSpPr/>
          <p:nvPr/>
        </p:nvSpPr>
        <p:spPr>
          <a:xfrm>
            <a:off x="10012680" y="2578608"/>
            <a:ext cx="6217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dirty="0">
                <a:solidFill>
                  <a:srgbClr val="1F2937"/>
                </a:solidFill>
              </a:rPr>
              <a:t>$63.0k</a:t>
            </a:r>
            <a:endParaRPr lang="en-US" sz="1220" dirty="0"/>
          </a:p>
        </p:txBody>
      </p:sp>
      <p:sp>
        <p:nvSpPr>
          <p:cNvPr id="30" name="Shape 27"/>
          <p:cNvSpPr/>
          <p:nvPr/>
        </p:nvSpPr>
        <p:spPr>
          <a:xfrm>
            <a:off x="10680192" y="2542032"/>
            <a:ext cx="713232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8"/>
          <p:cNvSpPr/>
          <p:nvPr/>
        </p:nvSpPr>
        <p:spPr>
          <a:xfrm>
            <a:off x="10725912" y="2578608"/>
            <a:ext cx="6217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dirty="0">
                <a:solidFill>
                  <a:srgbClr val="1F2937"/>
                </a:solidFill>
              </a:rPr>
              <a:t>$78.9k</a:t>
            </a:r>
            <a:endParaRPr lang="en-US" sz="1220" dirty="0"/>
          </a:p>
        </p:txBody>
      </p:sp>
      <p:sp>
        <p:nvSpPr>
          <p:cNvPr id="32" name="Shape 29"/>
          <p:cNvSpPr/>
          <p:nvPr/>
        </p:nvSpPr>
        <p:spPr>
          <a:xfrm>
            <a:off x="7498080" y="2926080"/>
            <a:ext cx="1755648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0"/>
          <p:cNvSpPr/>
          <p:nvPr/>
        </p:nvSpPr>
        <p:spPr>
          <a:xfrm>
            <a:off x="7543800" y="2962656"/>
            <a:ext cx="1664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20" dirty="0">
                <a:solidFill>
                  <a:srgbClr val="1F2937"/>
                </a:solidFill>
              </a:rPr>
              <a:t>Used F-150 gas</a:t>
            </a:r>
            <a:endParaRPr lang="en-US" sz="1220" dirty="0"/>
          </a:p>
        </p:txBody>
      </p:sp>
      <p:sp>
        <p:nvSpPr>
          <p:cNvPr id="34" name="Shape 31"/>
          <p:cNvSpPr/>
          <p:nvPr/>
        </p:nvSpPr>
        <p:spPr>
          <a:xfrm>
            <a:off x="9253728" y="2926080"/>
            <a:ext cx="713232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2"/>
          <p:cNvSpPr/>
          <p:nvPr/>
        </p:nvSpPr>
        <p:spPr>
          <a:xfrm>
            <a:off x="9299448" y="2962656"/>
            <a:ext cx="6217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dirty="0">
                <a:solidFill>
                  <a:srgbClr val="1F2937"/>
                </a:solidFill>
              </a:rPr>
              <a:t>$31.6k</a:t>
            </a:r>
            <a:endParaRPr lang="en-US" sz="1220" dirty="0"/>
          </a:p>
        </p:txBody>
      </p:sp>
      <p:sp>
        <p:nvSpPr>
          <p:cNvPr id="36" name="Shape 33"/>
          <p:cNvSpPr/>
          <p:nvPr/>
        </p:nvSpPr>
        <p:spPr>
          <a:xfrm>
            <a:off x="9966960" y="2926080"/>
            <a:ext cx="713232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4"/>
          <p:cNvSpPr/>
          <p:nvPr/>
        </p:nvSpPr>
        <p:spPr>
          <a:xfrm>
            <a:off x="10012680" y="2962656"/>
            <a:ext cx="6217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dirty="0">
                <a:solidFill>
                  <a:srgbClr val="1F2937"/>
                </a:solidFill>
              </a:rPr>
              <a:t>$50.7k</a:t>
            </a:r>
            <a:endParaRPr lang="en-US" sz="1220" dirty="0"/>
          </a:p>
        </p:txBody>
      </p:sp>
      <p:sp>
        <p:nvSpPr>
          <p:cNvPr id="38" name="Shape 35"/>
          <p:cNvSpPr/>
          <p:nvPr/>
        </p:nvSpPr>
        <p:spPr>
          <a:xfrm>
            <a:off x="10680192" y="2926080"/>
            <a:ext cx="713232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6"/>
          <p:cNvSpPr/>
          <p:nvPr/>
        </p:nvSpPr>
        <p:spPr>
          <a:xfrm>
            <a:off x="10725912" y="2962656"/>
            <a:ext cx="6217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dirty="0">
                <a:solidFill>
                  <a:srgbClr val="1F2937"/>
                </a:solidFill>
              </a:rPr>
              <a:t>$68.9k</a:t>
            </a:r>
            <a:endParaRPr lang="en-US" sz="1220" dirty="0"/>
          </a:p>
        </p:txBody>
      </p:sp>
      <p:sp>
        <p:nvSpPr>
          <p:cNvPr id="40" name="Shape 37"/>
          <p:cNvSpPr/>
          <p:nvPr/>
        </p:nvSpPr>
        <p:spPr>
          <a:xfrm>
            <a:off x="7498080" y="3310128"/>
            <a:ext cx="1755648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8"/>
          <p:cNvSpPr/>
          <p:nvPr/>
        </p:nvSpPr>
        <p:spPr>
          <a:xfrm>
            <a:off x="7543800" y="3346704"/>
            <a:ext cx="1664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20" b="1" dirty="0">
                <a:solidFill>
                  <a:srgbClr val="117A65"/>
                </a:solidFill>
              </a:rPr>
              <a:t>Used F-150 Lightning</a:t>
            </a:r>
            <a:endParaRPr lang="en-US" sz="1220" dirty="0"/>
          </a:p>
        </p:txBody>
      </p:sp>
      <p:sp>
        <p:nvSpPr>
          <p:cNvPr id="42" name="Shape 39"/>
          <p:cNvSpPr/>
          <p:nvPr/>
        </p:nvSpPr>
        <p:spPr>
          <a:xfrm>
            <a:off x="9253728" y="3310128"/>
            <a:ext cx="713232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0"/>
          <p:cNvSpPr/>
          <p:nvPr/>
        </p:nvSpPr>
        <p:spPr>
          <a:xfrm>
            <a:off x="9299448" y="3346704"/>
            <a:ext cx="6217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b="1" dirty="0">
                <a:solidFill>
                  <a:srgbClr val="1F2937"/>
                </a:solidFill>
              </a:rPr>
              <a:t>$27.4k</a:t>
            </a:r>
            <a:endParaRPr lang="en-US" sz="1220" dirty="0"/>
          </a:p>
        </p:txBody>
      </p:sp>
      <p:sp>
        <p:nvSpPr>
          <p:cNvPr id="44" name="Shape 41"/>
          <p:cNvSpPr/>
          <p:nvPr/>
        </p:nvSpPr>
        <p:spPr>
          <a:xfrm>
            <a:off x="9966960" y="3310128"/>
            <a:ext cx="713232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2"/>
          <p:cNvSpPr/>
          <p:nvPr/>
        </p:nvSpPr>
        <p:spPr>
          <a:xfrm>
            <a:off x="10012680" y="3346704"/>
            <a:ext cx="6217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b="1" dirty="0">
                <a:solidFill>
                  <a:srgbClr val="1F2937"/>
                </a:solidFill>
              </a:rPr>
              <a:t>$41.8k</a:t>
            </a:r>
            <a:endParaRPr lang="en-US" sz="1220" dirty="0"/>
          </a:p>
        </p:txBody>
      </p:sp>
      <p:sp>
        <p:nvSpPr>
          <p:cNvPr id="46" name="Shape 43"/>
          <p:cNvSpPr/>
          <p:nvPr/>
        </p:nvSpPr>
        <p:spPr>
          <a:xfrm>
            <a:off x="10680192" y="3310128"/>
            <a:ext cx="713232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4"/>
          <p:cNvSpPr/>
          <p:nvPr/>
        </p:nvSpPr>
        <p:spPr>
          <a:xfrm>
            <a:off x="10725912" y="3346704"/>
            <a:ext cx="6217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b="1" dirty="0">
                <a:solidFill>
                  <a:srgbClr val="1F2937"/>
                </a:solidFill>
              </a:rPr>
              <a:t>$55.8k</a:t>
            </a:r>
            <a:endParaRPr lang="en-US" sz="1220" dirty="0"/>
          </a:p>
        </p:txBody>
      </p:sp>
      <p:sp>
        <p:nvSpPr>
          <p:cNvPr id="48" name="Text 45"/>
          <p:cNvSpPr/>
          <p:nvPr/>
        </p:nvSpPr>
        <p:spPr>
          <a:xfrm>
            <a:off x="7571232" y="4483608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475569"/>
                </a:solidFill>
              </a:rPr>
              <a:t>Key takeaway</a:t>
            </a:r>
            <a:endParaRPr lang="en-US" sz="1500" dirty="0"/>
          </a:p>
        </p:txBody>
      </p:sp>
      <p:sp>
        <p:nvSpPr>
          <p:cNvPr id="49" name="Shape 46"/>
          <p:cNvSpPr/>
          <p:nvPr/>
        </p:nvSpPr>
        <p:spPr>
          <a:xfrm>
            <a:off x="7571232" y="4800600"/>
            <a:ext cx="91440" cy="91440"/>
          </a:xfrm>
          <a:prstGeom prst="ellipse">
            <a:avLst/>
          </a:prstGeom>
          <a:solidFill>
            <a:srgbClr val="117A65"/>
          </a:solidFill>
          <a:ln w="12700">
            <a:solidFill>
              <a:srgbClr val="117A6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7"/>
          <p:cNvSpPr/>
          <p:nvPr/>
        </p:nvSpPr>
        <p:spPr>
          <a:xfrm>
            <a:off x="7735824" y="4828032"/>
            <a:ext cx="34930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F2937"/>
                </a:solidFill>
              </a:rPr>
              <a:t>At 5 years, used Lightning is ~$7.5k cheaper than a new gas F-150</a:t>
            </a:r>
            <a:endParaRPr lang="en-US" sz="1300" dirty="0"/>
          </a:p>
        </p:txBody>
      </p:sp>
      <p:sp>
        <p:nvSpPr>
          <p:cNvPr id="51" name="Shape 48"/>
          <p:cNvSpPr/>
          <p:nvPr/>
        </p:nvSpPr>
        <p:spPr>
          <a:xfrm>
            <a:off x="7571232" y="5269992"/>
            <a:ext cx="91440" cy="91440"/>
          </a:xfrm>
          <a:prstGeom prst="ellipse">
            <a:avLst/>
          </a:prstGeom>
          <a:solidFill>
            <a:srgbClr val="117A65"/>
          </a:solidFill>
          <a:ln w="12700">
            <a:solidFill>
              <a:srgbClr val="117A6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2" name="Text 49"/>
          <p:cNvSpPr/>
          <p:nvPr/>
        </p:nvSpPr>
        <p:spPr>
          <a:xfrm>
            <a:off x="7735824" y="5285232"/>
            <a:ext cx="34930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F2937"/>
                </a:solidFill>
              </a:rPr>
              <a:t>At 7 years, the gap widens to ~$12.4k vs. the next-best option</a:t>
            </a:r>
            <a:endParaRPr lang="en-US" sz="1300" dirty="0"/>
          </a:p>
        </p:txBody>
      </p:sp>
      <p:sp>
        <p:nvSpPr>
          <p:cNvPr id="53" name="Shape 50"/>
          <p:cNvSpPr/>
          <p:nvPr/>
        </p:nvSpPr>
        <p:spPr>
          <a:xfrm>
            <a:off x="7571232" y="5715000"/>
            <a:ext cx="91440" cy="91440"/>
          </a:xfrm>
          <a:prstGeom prst="ellipse">
            <a:avLst/>
          </a:prstGeom>
          <a:solidFill>
            <a:srgbClr val="117A65"/>
          </a:solidFill>
          <a:ln w="12700">
            <a:solidFill>
              <a:srgbClr val="117A6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4" name="Text 51"/>
          <p:cNvSpPr/>
          <p:nvPr/>
        </p:nvSpPr>
        <p:spPr>
          <a:xfrm>
            <a:off x="7735824" y="5742432"/>
            <a:ext cx="34930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F2937"/>
                </a:solidFill>
              </a:rPr>
              <a:t>New Lightning remains the highest-cost path despite lower operating cost</a:t>
            </a:r>
            <a:endParaRPr lang="en-US" sz="1300" dirty="0"/>
          </a:p>
        </p:txBody>
      </p:sp>
      <p:sp>
        <p:nvSpPr>
          <p:cNvPr id="5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58600" y="6455664"/>
            <a:ext cx="274320" cy="1828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64748B"/>
                </a:solidFill>
                <a:latin typeface="Aptos"/>
                <a:ea typeface="Aptos"/>
                <a:cs typeface="Aptos"/>
              </a:defRPr>
            </a:lvl1pPr>
          </a:lstStyle>
          <a:p>
            <a:pPr algn="r"/>
            <a:fld id="{F7021451-1387-4CA6-816F-3879F97B5CBC}" type="slidenum">
              <a:rPr lang="en-US" b="0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87782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7324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Total cost of ownership at 20,000 miles per year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502920" y="850392"/>
            <a:ext cx="9875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4755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EV operating-cost benefit becomes more visible as mileage rises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502920" y="1243584"/>
            <a:ext cx="6629400" cy="4892040"/>
          </a:xfrm>
          <a:prstGeom prst="roundRect">
            <a:avLst>
              <a:gd name="adj" fmla="val 1495"/>
            </a:avLst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  <a:effectLst>
            <a:outerShdw blurRad="1270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315200" y="1243584"/>
            <a:ext cx="4361688" cy="4892040"/>
          </a:xfrm>
          <a:prstGeom prst="roundRect">
            <a:avLst>
              <a:gd name="adj" fmla="val 1677"/>
            </a:avLst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  <a:effectLst>
            <a:outerShdw blurRad="1270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graphicFrame>
        <p:nvGraphicFramePr>
          <p:cNvPr id="6" name="Chart 0"/>
          <p:cNvGraphicFramePr/>
          <p:nvPr/>
        </p:nvGraphicFramePr>
        <p:xfrm>
          <a:off x="758952" y="1627632"/>
          <a:ext cx="6080760" cy="3611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 4"/>
          <p:cNvSpPr/>
          <p:nvPr/>
        </p:nvSpPr>
        <p:spPr>
          <a:xfrm>
            <a:off x="7571232" y="1499616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7324D"/>
                </a:solidFill>
              </a:rPr>
              <a:t>Exact modeled TCO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7498080" y="1810512"/>
            <a:ext cx="1755648" cy="347472"/>
          </a:xfrm>
          <a:prstGeom prst="rect">
            <a:avLst/>
          </a:prstGeom>
          <a:solidFill>
            <a:srgbClr val="EAF2FB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7543800" y="1847088"/>
            <a:ext cx="16642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20" b="1" dirty="0">
                <a:solidFill>
                  <a:srgbClr val="17324D"/>
                </a:solidFill>
              </a:rPr>
              <a:t>Option</a:t>
            </a:r>
            <a:endParaRPr lang="en-US" sz="1220" dirty="0"/>
          </a:p>
        </p:txBody>
      </p:sp>
      <p:sp>
        <p:nvSpPr>
          <p:cNvPr id="10" name="Shape 7"/>
          <p:cNvSpPr/>
          <p:nvPr/>
        </p:nvSpPr>
        <p:spPr>
          <a:xfrm>
            <a:off x="9253728" y="1810512"/>
            <a:ext cx="713232" cy="347472"/>
          </a:xfrm>
          <a:prstGeom prst="rect">
            <a:avLst/>
          </a:prstGeom>
          <a:solidFill>
            <a:srgbClr val="EAF2FB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9299448" y="1847088"/>
            <a:ext cx="621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b="1" dirty="0">
                <a:solidFill>
                  <a:srgbClr val="17324D"/>
                </a:solidFill>
              </a:rPr>
              <a:t>3 years</a:t>
            </a:r>
            <a:endParaRPr lang="en-US" sz="1220" dirty="0"/>
          </a:p>
        </p:txBody>
      </p:sp>
      <p:sp>
        <p:nvSpPr>
          <p:cNvPr id="12" name="Shape 9"/>
          <p:cNvSpPr/>
          <p:nvPr/>
        </p:nvSpPr>
        <p:spPr>
          <a:xfrm>
            <a:off x="9966960" y="1810512"/>
            <a:ext cx="713232" cy="347472"/>
          </a:xfrm>
          <a:prstGeom prst="rect">
            <a:avLst/>
          </a:prstGeom>
          <a:solidFill>
            <a:srgbClr val="EAF2FB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10012680" y="1847088"/>
            <a:ext cx="621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b="1" dirty="0">
                <a:solidFill>
                  <a:srgbClr val="17324D"/>
                </a:solidFill>
              </a:rPr>
              <a:t>5 years</a:t>
            </a:r>
            <a:endParaRPr lang="en-US" sz="1220" dirty="0"/>
          </a:p>
        </p:txBody>
      </p:sp>
      <p:sp>
        <p:nvSpPr>
          <p:cNvPr id="14" name="Shape 11"/>
          <p:cNvSpPr/>
          <p:nvPr/>
        </p:nvSpPr>
        <p:spPr>
          <a:xfrm>
            <a:off x="10680192" y="1810512"/>
            <a:ext cx="713232" cy="347472"/>
          </a:xfrm>
          <a:prstGeom prst="rect">
            <a:avLst/>
          </a:prstGeom>
          <a:solidFill>
            <a:srgbClr val="EAF2FB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10725912" y="1847088"/>
            <a:ext cx="621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b="1" dirty="0">
                <a:solidFill>
                  <a:srgbClr val="17324D"/>
                </a:solidFill>
              </a:rPr>
              <a:t>7 years</a:t>
            </a:r>
            <a:endParaRPr lang="en-US" sz="1220" dirty="0"/>
          </a:p>
        </p:txBody>
      </p:sp>
      <p:sp>
        <p:nvSpPr>
          <p:cNvPr id="16" name="Shape 13"/>
          <p:cNvSpPr/>
          <p:nvPr/>
        </p:nvSpPr>
        <p:spPr>
          <a:xfrm>
            <a:off x="7498080" y="2157984"/>
            <a:ext cx="1755648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7543800" y="2194560"/>
            <a:ext cx="1664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20" dirty="0">
                <a:solidFill>
                  <a:srgbClr val="1F2937"/>
                </a:solidFill>
              </a:rPr>
              <a:t>New F-150 gas</a:t>
            </a:r>
            <a:endParaRPr lang="en-US" sz="1220" dirty="0"/>
          </a:p>
        </p:txBody>
      </p:sp>
      <p:sp>
        <p:nvSpPr>
          <p:cNvPr id="18" name="Shape 15"/>
          <p:cNvSpPr/>
          <p:nvPr/>
        </p:nvSpPr>
        <p:spPr>
          <a:xfrm>
            <a:off x="9253728" y="2157984"/>
            <a:ext cx="713232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9299448" y="2194560"/>
            <a:ext cx="6217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dirty="0">
                <a:solidFill>
                  <a:srgbClr val="1F2937"/>
                </a:solidFill>
              </a:rPr>
              <a:t>$34.3k</a:t>
            </a:r>
            <a:endParaRPr lang="en-US" sz="1220" dirty="0"/>
          </a:p>
        </p:txBody>
      </p:sp>
      <p:sp>
        <p:nvSpPr>
          <p:cNvPr id="20" name="Shape 17"/>
          <p:cNvSpPr/>
          <p:nvPr/>
        </p:nvSpPr>
        <p:spPr>
          <a:xfrm>
            <a:off x="9966960" y="2157984"/>
            <a:ext cx="713232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8"/>
          <p:cNvSpPr/>
          <p:nvPr/>
        </p:nvSpPr>
        <p:spPr>
          <a:xfrm>
            <a:off x="10012680" y="2194560"/>
            <a:ext cx="6217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dirty="0">
                <a:solidFill>
                  <a:srgbClr val="1F2937"/>
                </a:solidFill>
              </a:rPr>
              <a:t>$57.3k</a:t>
            </a:r>
            <a:endParaRPr lang="en-US" sz="1220" dirty="0"/>
          </a:p>
        </p:txBody>
      </p:sp>
      <p:sp>
        <p:nvSpPr>
          <p:cNvPr id="22" name="Shape 19"/>
          <p:cNvSpPr/>
          <p:nvPr/>
        </p:nvSpPr>
        <p:spPr>
          <a:xfrm>
            <a:off x="10680192" y="2157984"/>
            <a:ext cx="713232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10725912" y="2194560"/>
            <a:ext cx="6217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dirty="0">
                <a:solidFill>
                  <a:srgbClr val="1F2937"/>
                </a:solidFill>
              </a:rPr>
              <a:t>$79.3k</a:t>
            </a:r>
            <a:endParaRPr lang="en-US" sz="1220" dirty="0"/>
          </a:p>
        </p:txBody>
      </p:sp>
      <p:sp>
        <p:nvSpPr>
          <p:cNvPr id="24" name="Shape 21"/>
          <p:cNvSpPr/>
          <p:nvPr/>
        </p:nvSpPr>
        <p:spPr>
          <a:xfrm>
            <a:off x="7498080" y="2542032"/>
            <a:ext cx="1755648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2"/>
          <p:cNvSpPr/>
          <p:nvPr/>
        </p:nvSpPr>
        <p:spPr>
          <a:xfrm>
            <a:off x="7543800" y="2578608"/>
            <a:ext cx="1664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20" dirty="0">
                <a:solidFill>
                  <a:srgbClr val="1F2937"/>
                </a:solidFill>
              </a:rPr>
              <a:t>New F-150 Lightning</a:t>
            </a:r>
            <a:endParaRPr lang="en-US" sz="1220" dirty="0"/>
          </a:p>
        </p:txBody>
      </p:sp>
      <p:sp>
        <p:nvSpPr>
          <p:cNvPr id="26" name="Shape 23"/>
          <p:cNvSpPr/>
          <p:nvPr/>
        </p:nvSpPr>
        <p:spPr>
          <a:xfrm>
            <a:off x="9253728" y="2542032"/>
            <a:ext cx="713232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4"/>
          <p:cNvSpPr/>
          <p:nvPr/>
        </p:nvSpPr>
        <p:spPr>
          <a:xfrm>
            <a:off x="9299448" y="2578608"/>
            <a:ext cx="6217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dirty="0">
                <a:solidFill>
                  <a:srgbClr val="1F2937"/>
                </a:solidFill>
              </a:rPr>
              <a:t>$47.3k</a:t>
            </a:r>
            <a:endParaRPr lang="en-US" sz="1220" dirty="0"/>
          </a:p>
        </p:txBody>
      </p:sp>
      <p:sp>
        <p:nvSpPr>
          <p:cNvPr id="28" name="Shape 25"/>
          <p:cNvSpPr/>
          <p:nvPr/>
        </p:nvSpPr>
        <p:spPr>
          <a:xfrm>
            <a:off x="9966960" y="2542032"/>
            <a:ext cx="713232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6"/>
          <p:cNvSpPr/>
          <p:nvPr/>
        </p:nvSpPr>
        <p:spPr>
          <a:xfrm>
            <a:off x="10012680" y="2578608"/>
            <a:ext cx="6217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dirty="0">
                <a:solidFill>
                  <a:srgbClr val="1F2937"/>
                </a:solidFill>
              </a:rPr>
              <a:t>$67.4k</a:t>
            </a:r>
            <a:endParaRPr lang="en-US" sz="1220" dirty="0"/>
          </a:p>
        </p:txBody>
      </p:sp>
      <p:sp>
        <p:nvSpPr>
          <p:cNvPr id="30" name="Shape 27"/>
          <p:cNvSpPr/>
          <p:nvPr/>
        </p:nvSpPr>
        <p:spPr>
          <a:xfrm>
            <a:off x="10680192" y="2542032"/>
            <a:ext cx="713232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8"/>
          <p:cNvSpPr/>
          <p:nvPr/>
        </p:nvSpPr>
        <p:spPr>
          <a:xfrm>
            <a:off x="10725912" y="2578608"/>
            <a:ext cx="6217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dirty="0">
                <a:solidFill>
                  <a:srgbClr val="1F2937"/>
                </a:solidFill>
              </a:rPr>
              <a:t>$85.1k</a:t>
            </a:r>
            <a:endParaRPr lang="en-US" sz="1220" dirty="0"/>
          </a:p>
        </p:txBody>
      </p:sp>
      <p:sp>
        <p:nvSpPr>
          <p:cNvPr id="32" name="Shape 29"/>
          <p:cNvSpPr/>
          <p:nvPr/>
        </p:nvSpPr>
        <p:spPr>
          <a:xfrm>
            <a:off x="7498080" y="2926080"/>
            <a:ext cx="1755648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0"/>
          <p:cNvSpPr/>
          <p:nvPr/>
        </p:nvSpPr>
        <p:spPr>
          <a:xfrm>
            <a:off x="7543800" y="2962656"/>
            <a:ext cx="1664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20" dirty="0">
                <a:solidFill>
                  <a:srgbClr val="1F2937"/>
                </a:solidFill>
              </a:rPr>
              <a:t>Used F-150 gas</a:t>
            </a:r>
            <a:endParaRPr lang="en-US" sz="1220" dirty="0"/>
          </a:p>
        </p:txBody>
      </p:sp>
      <p:sp>
        <p:nvSpPr>
          <p:cNvPr id="34" name="Shape 31"/>
          <p:cNvSpPr/>
          <p:nvPr/>
        </p:nvSpPr>
        <p:spPr>
          <a:xfrm>
            <a:off x="9253728" y="2926080"/>
            <a:ext cx="713232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2"/>
          <p:cNvSpPr/>
          <p:nvPr/>
        </p:nvSpPr>
        <p:spPr>
          <a:xfrm>
            <a:off x="9299448" y="2962656"/>
            <a:ext cx="6217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dirty="0">
                <a:solidFill>
                  <a:srgbClr val="1F2937"/>
                </a:solidFill>
              </a:rPr>
              <a:t>$36.7k</a:t>
            </a:r>
            <a:endParaRPr lang="en-US" sz="1220" dirty="0"/>
          </a:p>
        </p:txBody>
      </p:sp>
      <p:sp>
        <p:nvSpPr>
          <p:cNvPr id="36" name="Shape 33"/>
          <p:cNvSpPr/>
          <p:nvPr/>
        </p:nvSpPr>
        <p:spPr>
          <a:xfrm>
            <a:off x="9966960" y="2926080"/>
            <a:ext cx="713232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4"/>
          <p:cNvSpPr/>
          <p:nvPr/>
        </p:nvSpPr>
        <p:spPr>
          <a:xfrm>
            <a:off x="10012680" y="2962656"/>
            <a:ext cx="6217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dirty="0">
                <a:solidFill>
                  <a:srgbClr val="1F2937"/>
                </a:solidFill>
              </a:rPr>
              <a:t>$59.2k</a:t>
            </a:r>
            <a:endParaRPr lang="en-US" sz="1220" dirty="0"/>
          </a:p>
        </p:txBody>
      </p:sp>
      <p:sp>
        <p:nvSpPr>
          <p:cNvPr id="38" name="Shape 35"/>
          <p:cNvSpPr/>
          <p:nvPr/>
        </p:nvSpPr>
        <p:spPr>
          <a:xfrm>
            <a:off x="10680192" y="2926080"/>
            <a:ext cx="713232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6"/>
          <p:cNvSpPr/>
          <p:nvPr/>
        </p:nvSpPr>
        <p:spPr>
          <a:xfrm>
            <a:off x="10725912" y="2962656"/>
            <a:ext cx="6217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dirty="0">
                <a:solidFill>
                  <a:srgbClr val="1F2937"/>
                </a:solidFill>
              </a:rPr>
              <a:t>$80.8k</a:t>
            </a:r>
            <a:endParaRPr lang="en-US" sz="1220" dirty="0"/>
          </a:p>
        </p:txBody>
      </p:sp>
      <p:sp>
        <p:nvSpPr>
          <p:cNvPr id="40" name="Shape 37"/>
          <p:cNvSpPr/>
          <p:nvPr/>
        </p:nvSpPr>
        <p:spPr>
          <a:xfrm>
            <a:off x="7498080" y="3310128"/>
            <a:ext cx="1755648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8"/>
          <p:cNvSpPr/>
          <p:nvPr/>
        </p:nvSpPr>
        <p:spPr>
          <a:xfrm>
            <a:off x="7543800" y="3346704"/>
            <a:ext cx="1664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20" b="1" dirty="0">
                <a:solidFill>
                  <a:srgbClr val="117A65"/>
                </a:solidFill>
              </a:rPr>
              <a:t>Used F-150 Lightning</a:t>
            </a:r>
            <a:endParaRPr lang="en-US" sz="1220" dirty="0"/>
          </a:p>
        </p:txBody>
      </p:sp>
      <p:sp>
        <p:nvSpPr>
          <p:cNvPr id="42" name="Shape 39"/>
          <p:cNvSpPr/>
          <p:nvPr/>
        </p:nvSpPr>
        <p:spPr>
          <a:xfrm>
            <a:off x="9253728" y="3310128"/>
            <a:ext cx="713232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0"/>
          <p:cNvSpPr/>
          <p:nvPr/>
        </p:nvSpPr>
        <p:spPr>
          <a:xfrm>
            <a:off x="9299448" y="3346704"/>
            <a:ext cx="6217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b="1" dirty="0">
                <a:solidFill>
                  <a:srgbClr val="1F2937"/>
                </a:solidFill>
              </a:rPr>
              <a:t>$30.2k</a:t>
            </a:r>
            <a:endParaRPr lang="en-US" sz="1220" dirty="0"/>
          </a:p>
        </p:txBody>
      </p:sp>
      <p:sp>
        <p:nvSpPr>
          <p:cNvPr id="44" name="Shape 41"/>
          <p:cNvSpPr/>
          <p:nvPr/>
        </p:nvSpPr>
        <p:spPr>
          <a:xfrm>
            <a:off x="9966960" y="3310128"/>
            <a:ext cx="713232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2"/>
          <p:cNvSpPr/>
          <p:nvPr/>
        </p:nvSpPr>
        <p:spPr>
          <a:xfrm>
            <a:off x="10012680" y="3346704"/>
            <a:ext cx="6217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b="1" dirty="0">
                <a:solidFill>
                  <a:srgbClr val="1F2937"/>
                </a:solidFill>
              </a:rPr>
              <a:t>$46.6k</a:t>
            </a:r>
            <a:endParaRPr lang="en-US" sz="1220" dirty="0"/>
          </a:p>
        </p:txBody>
      </p:sp>
      <p:sp>
        <p:nvSpPr>
          <p:cNvPr id="46" name="Shape 43"/>
          <p:cNvSpPr/>
          <p:nvPr/>
        </p:nvSpPr>
        <p:spPr>
          <a:xfrm>
            <a:off x="10680192" y="3310128"/>
            <a:ext cx="713232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4"/>
          <p:cNvSpPr/>
          <p:nvPr/>
        </p:nvSpPr>
        <p:spPr>
          <a:xfrm>
            <a:off x="10725912" y="3346704"/>
            <a:ext cx="6217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20" b="1" dirty="0">
                <a:solidFill>
                  <a:srgbClr val="1F2937"/>
                </a:solidFill>
              </a:rPr>
              <a:t>$62.5k</a:t>
            </a:r>
            <a:endParaRPr lang="en-US" sz="1220" dirty="0"/>
          </a:p>
        </p:txBody>
      </p:sp>
      <p:sp>
        <p:nvSpPr>
          <p:cNvPr id="48" name="Text 45"/>
          <p:cNvSpPr/>
          <p:nvPr/>
        </p:nvSpPr>
        <p:spPr>
          <a:xfrm>
            <a:off x="7616952" y="4480560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475569"/>
                </a:solidFill>
              </a:rPr>
              <a:t>Key takeaway</a:t>
            </a:r>
            <a:endParaRPr lang="en-US" sz="1500" dirty="0"/>
          </a:p>
        </p:txBody>
      </p:sp>
      <p:sp>
        <p:nvSpPr>
          <p:cNvPr id="49" name="Shape 46"/>
          <p:cNvSpPr/>
          <p:nvPr/>
        </p:nvSpPr>
        <p:spPr>
          <a:xfrm>
            <a:off x="7571232" y="4812792"/>
            <a:ext cx="91440" cy="91440"/>
          </a:xfrm>
          <a:prstGeom prst="ellipse">
            <a:avLst/>
          </a:prstGeom>
          <a:solidFill>
            <a:srgbClr val="117A65"/>
          </a:solidFill>
          <a:ln w="12700">
            <a:solidFill>
              <a:srgbClr val="117A6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7"/>
          <p:cNvSpPr/>
          <p:nvPr/>
        </p:nvSpPr>
        <p:spPr>
          <a:xfrm>
            <a:off x="7735824" y="4828032"/>
            <a:ext cx="34930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F2937"/>
                </a:solidFill>
              </a:rPr>
              <a:t>At 5 years, used Lightning is ~$10.7k cheaper than a new gas F-150</a:t>
            </a:r>
            <a:endParaRPr lang="en-US" sz="1300" dirty="0"/>
          </a:p>
        </p:txBody>
      </p:sp>
      <p:sp>
        <p:nvSpPr>
          <p:cNvPr id="51" name="Shape 48"/>
          <p:cNvSpPr/>
          <p:nvPr/>
        </p:nvSpPr>
        <p:spPr>
          <a:xfrm>
            <a:off x="7571232" y="5269992"/>
            <a:ext cx="91440" cy="91440"/>
          </a:xfrm>
          <a:prstGeom prst="ellipse">
            <a:avLst/>
          </a:prstGeom>
          <a:solidFill>
            <a:srgbClr val="117A65"/>
          </a:solidFill>
          <a:ln w="12700">
            <a:solidFill>
              <a:srgbClr val="117A6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2" name="Text 49"/>
          <p:cNvSpPr/>
          <p:nvPr/>
        </p:nvSpPr>
        <p:spPr>
          <a:xfrm>
            <a:off x="7735824" y="5285232"/>
            <a:ext cx="34930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F2937"/>
                </a:solidFill>
              </a:rPr>
              <a:t>At 7 years, used Lightning is ~$16.8k cheaper than the next-best option</a:t>
            </a:r>
            <a:endParaRPr lang="en-US" sz="1300" dirty="0"/>
          </a:p>
        </p:txBody>
      </p:sp>
      <p:sp>
        <p:nvSpPr>
          <p:cNvPr id="53" name="Shape 50"/>
          <p:cNvSpPr/>
          <p:nvPr/>
        </p:nvSpPr>
        <p:spPr>
          <a:xfrm>
            <a:off x="7571232" y="5727192"/>
            <a:ext cx="91440" cy="91440"/>
          </a:xfrm>
          <a:prstGeom prst="ellipse">
            <a:avLst/>
          </a:prstGeom>
          <a:solidFill>
            <a:srgbClr val="117A65"/>
          </a:solidFill>
          <a:ln w="12700">
            <a:solidFill>
              <a:srgbClr val="117A6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4" name="Text 51"/>
          <p:cNvSpPr/>
          <p:nvPr/>
        </p:nvSpPr>
        <p:spPr>
          <a:xfrm>
            <a:off x="7735824" y="5742432"/>
            <a:ext cx="34930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F2937"/>
                </a:solidFill>
              </a:rPr>
              <a:t>Higher annual miles strengthen the recommendation for the used Lightning</a:t>
            </a:r>
            <a:endParaRPr lang="en-US" sz="1300" dirty="0"/>
          </a:p>
        </p:txBody>
      </p:sp>
      <p:sp>
        <p:nvSpPr>
          <p:cNvPr id="5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58600" y="6455664"/>
            <a:ext cx="274320" cy="1828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64748B"/>
                </a:solidFill>
                <a:latin typeface="Aptos"/>
                <a:ea typeface="Aptos"/>
                <a:cs typeface="Aptos"/>
              </a:defRPr>
            </a:lvl1pPr>
          </a:lstStyle>
          <a:p>
            <a:pPr algn="r"/>
            <a:fld id="{F7021451-1387-4CA6-816F-3879F97B5CBC}" type="slidenum">
              <a:rPr lang="en-US" b="0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87782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7324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Sensitivity summary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502920" y="850392"/>
            <a:ext cx="9875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4755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Across the tested range, the same answer holds: the used F-150 Lightning is the lowest-cost option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502920" y="1243584"/>
            <a:ext cx="7635240" cy="4864608"/>
          </a:xfrm>
          <a:prstGeom prst="roundRect">
            <a:avLst>
              <a:gd name="adj" fmla="val 1504"/>
            </a:avLst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  <a:effectLst>
            <a:outerShdw blurRad="1270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8302752" y="1243584"/>
            <a:ext cx="3374136" cy="4864608"/>
          </a:xfrm>
          <a:prstGeom prst="roundRect">
            <a:avLst>
              <a:gd name="adj" fmla="val 2168"/>
            </a:avLst>
          </a:prstGeom>
          <a:solidFill>
            <a:srgbClr val="FFFFFF"/>
          </a:solidFill>
          <a:ln w="12700">
            <a:solidFill>
              <a:srgbClr val="D7DEE7"/>
            </a:solidFill>
            <a:prstDash val="solid"/>
          </a:ln>
          <a:effectLst>
            <a:outerShdw blurRad="12700" dist="63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68096" y="1508760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7324D"/>
                </a:solidFill>
              </a:rPr>
              <a:t>Cheapest option in each case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1920240" y="1883664"/>
            <a:ext cx="1783080" cy="384048"/>
          </a:xfrm>
          <a:prstGeom prst="roundRect">
            <a:avLst>
              <a:gd name="adj" fmla="val 11905"/>
            </a:avLst>
          </a:prstGeom>
          <a:solidFill>
            <a:srgbClr val="EAF2FB"/>
          </a:solidFill>
          <a:ln w="12700">
            <a:solidFill>
              <a:srgbClr val="EAF2F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920240" y="1947672"/>
            <a:ext cx="1783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17324D"/>
                </a:solidFill>
              </a:rPr>
              <a:t>3 years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4050792" y="1883664"/>
            <a:ext cx="1783080" cy="384048"/>
          </a:xfrm>
          <a:prstGeom prst="roundRect">
            <a:avLst>
              <a:gd name="adj" fmla="val 11905"/>
            </a:avLst>
          </a:prstGeom>
          <a:solidFill>
            <a:srgbClr val="EAF2FB"/>
          </a:solidFill>
          <a:ln w="12700">
            <a:solidFill>
              <a:srgbClr val="EAF2F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050792" y="1947672"/>
            <a:ext cx="1783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17324D"/>
                </a:solidFill>
              </a:rPr>
              <a:t>5 years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6181344" y="1883664"/>
            <a:ext cx="1783080" cy="384048"/>
          </a:xfrm>
          <a:prstGeom prst="roundRect">
            <a:avLst>
              <a:gd name="adj" fmla="val 11905"/>
            </a:avLst>
          </a:prstGeom>
          <a:solidFill>
            <a:srgbClr val="EAF2FB"/>
          </a:solidFill>
          <a:ln w="12700">
            <a:solidFill>
              <a:srgbClr val="EAF2F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181344" y="1947672"/>
            <a:ext cx="1783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17324D"/>
                </a:solidFill>
              </a:rPr>
              <a:t>7 years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868680" y="2395728"/>
            <a:ext cx="914400" cy="786384"/>
          </a:xfrm>
          <a:prstGeom prst="roundRect">
            <a:avLst>
              <a:gd name="adj" fmla="val 5814"/>
            </a:avLst>
          </a:prstGeom>
          <a:solidFill>
            <a:srgbClr val="F1F5F9"/>
          </a:solidFill>
          <a:ln w="12700">
            <a:solidFill>
              <a:srgbClr val="F1F5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868680" y="2523744"/>
            <a:ext cx="914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475569"/>
                </a:solidFill>
              </a:rPr>
              <a:t>12k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475569"/>
                </a:solidFill>
              </a:rPr>
              <a:t>mi/yr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1920240" y="2395728"/>
            <a:ext cx="1783080" cy="786384"/>
          </a:xfrm>
          <a:prstGeom prst="roundRect">
            <a:avLst>
              <a:gd name="adj" fmla="val 6977"/>
            </a:avLst>
          </a:prstGeom>
          <a:solidFill>
            <a:srgbClr val="E9F7F3"/>
          </a:solidFill>
          <a:ln w="12700">
            <a:solidFill>
              <a:srgbClr val="CFE8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1920240" y="2505456"/>
            <a:ext cx="1783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17A65"/>
                </a:solidFill>
              </a:rPr>
              <a:t>Used Lightning</a:t>
            </a:r>
            <a:endParaRPr lang="en-US" sz="1350" dirty="0"/>
          </a:p>
        </p:txBody>
      </p:sp>
      <p:sp>
        <p:nvSpPr>
          <p:cNvPr id="17" name="Text 15"/>
          <p:cNvSpPr/>
          <p:nvPr/>
        </p:nvSpPr>
        <p:spPr>
          <a:xfrm>
            <a:off x="1920240" y="2706624"/>
            <a:ext cx="1783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F2937"/>
                </a:solidFill>
              </a:rPr>
              <a:t>$25.7k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dirty="0">
                <a:solidFill>
                  <a:srgbClr val="1F2937"/>
                </a:solidFill>
              </a:rPr>
              <a:t>beats next-best by $0.9k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4050792" y="2395728"/>
            <a:ext cx="1783080" cy="786384"/>
          </a:xfrm>
          <a:prstGeom prst="roundRect">
            <a:avLst>
              <a:gd name="adj" fmla="val 6977"/>
            </a:avLst>
          </a:prstGeom>
          <a:solidFill>
            <a:srgbClr val="E9F7F3"/>
          </a:solidFill>
          <a:ln w="12700">
            <a:solidFill>
              <a:srgbClr val="CFE8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050792" y="2505456"/>
            <a:ext cx="1783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17A65"/>
                </a:solidFill>
              </a:rPr>
              <a:t>Used Lightning</a:t>
            </a:r>
            <a:endParaRPr lang="en-US" sz="1350" dirty="0"/>
          </a:p>
        </p:txBody>
      </p:sp>
      <p:sp>
        <p:nvSpPr>
          <p:cNvPr id="20" name="Text 18"/>
          <p:cNvSpPr/>
          <p:nvPr/>
        </p:nvSpPr>
        <p:spPr>
          <a:xfrm>
            <a:off x="4050792" y="2706624"/>
            <a:ext cx="1783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F2937"/>
                </a:solidFill>
              </a:rPr>
              <a:t>$38.9k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dirty="0">
                <a:solidFill>
                  <a:srgbClr val="1F2937"/>
                </a:solidFill>
              </a:rPr>
              <a:t>beats next-best by $5.6k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6181344" y="2395728"/>
            <a:ext cx="1783080" cy="786384"/>
          </a:xfrm>
          <a:prstGeom prst="roundRect">
            <a:avLst>
              <a:gd name="adj" fmla="val 6977"/>
            </a:avLst>
          </a:prstGeom>
          <a:solidFill>
            <a:srgbClr val="E9F7F3"/>
          </a:solidFill>
          <a:ln w="12700">
            <a:solidFill>
              <a:srgbClr val="CFE8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6181344" y="2505456"/>
            <a:ext cx="1783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17A65"/>
                </a:solidFill>
              </a:rPr>
              <a:t>Used Lightning</a:t>
            </a:r>
            <a:endParaRPr lang="en-US" sz="1350" dirty="0"/>
          </a:p>
        </p:txBody>
      </p:sp>
      <p:sp>
        <p:nvSpPr>
          <p:cNvPr id="23" name="Text 21"/>
          <p:cNvSpPr/>
          <p:nvPr/>
        </p:nvSpPr>
        <p:spPr>
          <a:xfrm>
            <a:off x="6181344" y="2706624"/>
            <a:ext cx="1783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F2937"/>
                </a:solidFill>
              </a:rPr>
              <a:t>$51.8k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dirty="0">
                <a:solidFill>
                  <a:srgbClr val="1F2937"/>
                </a:solidFill>
              </a:rPr>
              <a:t>beats next-best by $9.7k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868680" y="3273552"/>
            <a:ext cx="914400" cy="786384"/>
          </a:xfrm>
          <a:prstGeom prst="roundRect">
            <a:avLst>
              <a:gd name="adj" fmla="val 5814"/>
            </a:avLst>
          </a:prstGeom>
          <a:solidFill>
            <a:srgbClr val="F1F5F9"/>
          </a:solidFill>
          <a:ln w="12700">
            <a:solidFill>
              <a:srgbClr val="F1F5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868680" y="3401568"/>
            <a:ext cx="914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475569"/>
                </a:solidFill>
              </a:rPr>
              <a:t>15k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475569"/>
                </a:solidFill>
              </a:rPr>
              <a:t>mi/yr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1920240" y="3273552"/>
            <a:ext cx="1783080" cy="786384"/>
          </a:xfrm>
          <a:prstGeom prst="roundRect">
            <a:avLst>
              <a:gd name="adj" fmla="val 6977"/>
            </a:avLst>
          </a:prstGeom>
          <a:solidFill>
            <a:srgbClr val="E9F7F3"/>
          </a:solidFill>
          <a:ln w="12700">
            <a:solidFill>
              <a:srgbClr val="CFE8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1920240" y="3383280"/>
            <a:ext cx="1783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17A65"/>
                </a:solidFill>
              </a:rPr>
              <a:t>Used Lightning</a:t>
            </a:r>
            <a:endParaRPr lang="en-US" sz="1350" dirty="0"/>
          </a:p>
        </p:txBody>
      </p:sp>
      <p:sp>
        <p:nvSpPr>
          <p:cNvPr id="28" name="Text 26"/>
          <p:cNvSpPr/>
          <p:nvPr/>
        </p:nvSpPr>
        <p:spPr>
          <a:xfrm>
            <a:off x="1920240" y="3584448"/>
            <a:ext cx="1783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F2937"/>
                </a:solidFill>
              </a:rPr>
              <a:t>$27.4k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dirty="0">
                <a:solidFill>
                  <a:srgbClr val="1F2937"/>
                </a:solidFill>
              </a:rPr>
              <a:t>beats next-best by $2.1k</a:t>
            </a:r>
            <a:endParaRPr lang="en-US" sz="1150" dirty="0"/>
          </a:p>
        </p:txBody>
      </p:sp>
      <p:sp>
        <p:nvSpPr>
          <p:cNvPr id="29" name="Shape 27"/>
          <p:cNvSpPr/>
          <p:nvPr/>
        </p:nvSpPr>
        <p:spPr>
          <a:xfrm>
            <a:off x="4050792" y="3273552"/>
            <a:ext cx="1783080" cy="786384"/>
          </a:xfrm>
          <a:prstGeom prst="roundRect">
            <a:avLst>
              <a:gd name="adj" fmla="val 6977"/>
            </a:avLst>
          </a:prstGeom>
          <a:solidFill>
            <a:srgbClr val="E9F7F3"/>
          </a:solidFill>
          <a:ln w="12700">
            <a:solidFill>
              <a:srgbClr val="CFE8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4050792" y="3383280"/>
            <a:ext cx="1783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17A65"/>
                </a:solidFill>
              </a:rPr>
              <a:t>Used Lightning</a:t>
            </a:r>
            <a:endParaRPr lang="en-US" sz="1350" dirty="0"/>
          </a:p>
        </p:txBody>
      </p:sp>
      <p:sp>
        <p:nvSpPr>
          <p:cNvPr id="31" name="Text 29"/>
          <p:cNvSpPr/>
          <p:nvPr/>
        </p:nvSpPr>
        <p:spPr>
          <a:xfrm>
            <a:off x="4050792" y="3584448"/>
            <a:ext cx="1783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F2937"/>
                </a:solidFill>
              </a:rPr>
              <a:t>$41.8k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dirty="0">
                <a:solidFill>
                  <a:srgbClr val="1F2937"/>
                </a:solidFill>
              </a:rPr>
              <a:t>beats next-best by $7.5k</a:t>
            </a:r>
            <a:endParaRPr lang="en-US" sz="1150" dirty="0"/>
          </a:p>
        </p:txBody>
      </p:sp>
      <p:sp>
        <p:nvSpPr>
          <p:cNvPr id="32" name="Shape 30"/>
          <p:cNvSpPr/>
          <p:nvPr/>
        </p:nvSpPr>
        <p:spPr>
          <a:xfrm>
            <a:off x="6181344" y="3273552"/>
            <a:ext cx="1783080" cy="786384"/>
          </a:xfrm>
          <a:prstGeom prst="roundRect">
            <a:avLst>
              <a:gd name="adj" fmla="val 6977"/>
            </a:avLst>
          </a:prstGeom>
          <a:solidFill>
            <a:srgbClr val="E9F7F3"/>
          </a:solidFill>
          <a:ln w="12700">
            <a:solidFill>
              <a:srgbClr val="CFE8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6181344" y="3383280"/>
            <a:ext cx="1783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17A65"/>
                </a:solidFill>
              </a:rPr>
              <a:t>Used Lightning</a:t>
            </a:r>
            <a:endParaRPr lang="en-US" sz="1350" dirty="0"/>
          </a:p>
        </p:txBody>
      </p:sp>
      <p:sp>
        <p:nvSpPr>
          <p:cNvPr id="34" name="Text 32"/>
          <p:cNvSpPr/>
          <p:nvPr/>
        </p:nvSpPr>
        <p:spPr>
          <a:xfrm>
            <a:off x="6181344" y="3584448"/>
            <a:ext cx="1783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F2937"/>
                </a:solidFill>
              </a:rPr>
              <a:t>$55.8k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dirty="0">
                <a:solidFill>
                  <a:srgbClr val="1F2937"/>
                </a:solidFill>
              </a:rPr>
              <a:t>beats next-best by $12.4k</a:t>
            </a:r>
            <a:endParaRPr lang="en-US" sz="1150" dirty="0"/>
          </a:p>
        </p:txBody>
      </p:sp>
      <p:sp>
        <p:nvSpPr>
          <p:cNvPr id="35" name="Shape 33"/>
          <p:cNvSpPr/>
          <p:nvPr/>
        </p:nvSpPr>
        <p:spPr>
          <a:xfrm>
            <a:off x="868680" y="4151376"/>
            <a:ext cx="914400" cy="786384"/>
          </a:xfrm>
          <a:prstGeom prst="roundRect">
            <a:avLst>
              <a:gd name="adj" fmla="val 5814"/>
            </a:avLst>
          </a:prstGeom>
          <a:solidFill>
            <a:srgbClr val="F1F5F9"/>
          </a:solidFill>
          <a:ln w="12700">
            <a:solidFill>
              <a:srgbClr val="F1F5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868680" y="4279392"/>
            <a:ext cx="914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475569"/>
                </a:solidFill>
              </a:rPr>
              <a:t>20k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475569"/>
                </a:solidFill>
              </a:rPr>
              <a:t>mi/yr</a:t>
            </a:r>
            <a:endParaRPr lang="en-US" sz="1300" dirty="0"/>
          </a:p>
        </p:txBody>
      </p:sp>
      <p:sp>
        <p:nvSpPr>
          <p:cNvPr id="37" name="Shape 35"/>
          <p:cNvSpPr/>
          <p:nvPr/>
        </p:nvSpPr>
        <p:spPr>
          <a:xfrm>
            <a:off x="1920240" y="4151376"/>
            <a:ext cx="1783080" cy="786384"/>
          </a:xfrm>
          <a:prstGeom prst="roundRect">
            <a:avLst>
              <a:gd name="adj" fmla="val 6977"/>
            </a:avLst>
          </a:prstGeom>
          <a:solidFill>
            <a:srgbClr val="E9F7F3"/>
          </a:solidFill>
          <a:ln w="12700">
            <a:solidFill>
              <a:srgbClr val="CFE8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1920240" y="4261104"/>
            <a:ext cx="1783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17A65"/>
                </a:solidFill>
              </a:rPr>
              <a:t>Used Lightning</a:t>
            </a:r>
            <a:endParaRPr lang="en-US" sz="1350" dirty="0"/>
          </a:p>
        </p:txBody>
      </p:sp>
      <p:sp>
        <p:nvSpPr>
          <p:cNvPr id="39" name="Text 37"/>
          <p:cNvSpPr/>
          <p:nvPr/>
        </p:nvSpPr>
        <p:spPr>
          <a:xfrm>
            <a:off x="1920240" y="4462272"/>
            <a:ext cx="1783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F2937"/>
                </a:solidFill>
              </a:rPr>
              <a:t>$30.2k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dirty="0">
                <a:solidFill>
                  <a:srgbClr val="1F2937"/>
                </a:solidFill>
              </a:rPr>
              <a:t>beats next-best by $4.1k</a:t>
            </a:r>
            <a:endParaRPr lang="en-US" sz="1150" dirty="0"/>
          </a:p>
        </p:txBody>
      </p:sp>
      <p:sp>
        <p:nvSpPr>
          <p:cNvPr id="40" name="Shape 38"/>
          <p:cNvSpPr/>
          <p:nvPr/>
        </p:nvSpPr>
        <p:spPr>
          <a:xfrm>
            <a:off x="4050792" y="4151376"/>
            <a:ext cx="1783080" cy="786384"/>
          </a:xfrm>
          <a:prstGeom prst="roundRect">
            <a:avLst>
              <a:gd name="adj" fmla="val 6977"/>
            </a:avLst>
          </a:prstGeom>
          <a:solidFill>
            <a:srgbClr val="E9F7F3"/>
          </a:solidFill>
          <a:ln w="12700">
            <a:solidFill>
              <a:srgbClr val="CFE8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4050792" y="4261104"/>
            <a:ext cx="1783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17A65"/>
                </a:solidFill>
              </a:rPr>
              <a:t>Used Lightning</a:t>
            </a:r>
            <a:endParaRPr lang="en-US" sz="1350" dirty="0"/>
          </a:p>
        </p:txBody>
      </p:sp>
      <p:sp>
        <p:nvSpPr>
          <p:cNvPr id="42" name="Text 40"/>
          <p:cNvSpPr/>
          <p:nvPr/>
        </p:nvSpPr>
        <p:spPr>
          <a:xfrm>
            <a:off x="4050792" y="4462272"/>
            <a:ext cx="1783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F2937"/>
                </a:solidFill>
              </a:rPr>
              <a:t>$46.6k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dirty="0">
                <a:solidFill>
                  <a:srgbClr val="1F2937"/>
                </a:solidFill>
              </a:rPr>
              <a:t>beats next-best by $10.7k</a:t>
            </a:r>
            <a:endParaRPr lang="en-US" sz="1150" dirty="0"/>
          </a:p>
        </p:txBody>
      </p:sp>
      <p:sp>
        <p:nvSpPr>
          <p:cNvPr id="43" name="Shape 41"/>
          <p:cNvSpPr/>
          <p:nvPr/>
        </p:nvSpPr>
        <p:spPr>
          <a:xfrm>
            <a:off x="6181344" y="4151376"/>
            <a:ext cx="1783080" cy="786384"/>
          </a:xfrm>
          <a:prstGeom prst="roundRect">
            <a:avLst>
              <a:gd name="adj" fmla="val 6977"/>
            </a:avLst>
          </a:prstGeom>
          <a:solidFill>
            <a:srgbClr val="E9F7F3"/>
          </a:solidFill>
          <a:ln w="12700">
            <a:solidFill>
              <a:srgbClr val="CFE8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Text 42"/>
          <p:cNvSpPr/>
          <p:nvPr/>
        </p:nvSpPr>
        <p:spPr>
          <a:xfrm>
            <a:off x="6181344" y="4261104"/>
            <a:ext cx="1783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17A65"/>
                </a:solidFill>
              </a:rPr>
              <a:t>Used Lightning</a:t>
            </a:r>
            <a:endParaRPr lang="en-US" sz="1350" dirty="0"/>
          </a:p>
        </p:txBody>
      </p:sp>
      <p:sp>
        <p:nvSpPr>
          <p:cNvPr id="45" name="Text 43"/>
          <p:cNvSpPr/>
          <p:nvPr/>
        </p:nvSpPr>
        <p:spPr>
          <a:xfrm>
            <a:off x="6181344" y="4462272"/>
            <a:ext cx="1783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F2937"/>
                </a:solidFill>
              </a:rPr>
              <a:t>$62.5k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dirty="0">
                <a:solidFill>
                  <a:srgbClr val="1F2937"/>
                </a:solidFill>
              </a:rPr>
              <a:t>beats next-best by $16.8k</a:t>
            </a:r>
            <a:endParaRPr lang="en-US" sz="1150" dirty="0"/>
          </a:p>
        </p:txBody>
      </p:sp>
      <p:sp>
        <p:nvSpPr>
          <p:cNvPr id="46" name="Text 44"/>
          <p:cNvSpPr/>
          <p:nvPr/>
        </p:nvSpPr>
        <p:spPr>
          <a:xfrm>
            <a:off x="8558784" y="1508760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7324D"/>
                </a:solidFill>
              </a:rPr>
              <a:t>Implication for the Board</a:t>
            </a:r>
            <a:endParaRPr lang="en-US" sz="1600" dirty="0"/>
          </a:p>
        </p:txBody>
      </p:sp>
      <p:sp>
        <p:nvSpPr>
          <p:cNvPr id="47" name="Shape 45"/>
          <p:cNvSpPr/>
          <p:nvPr/>
        </p:nvSpPr>
        <p:spPr>
          <a:xfrm>
            <a:off x="8558784" y="1938528"/>
            <a:ext cx="91440" cy="91440"/>
          </a:xfrm>
          <a:prstGeom prst="ellipse">
            <a:avLst/>
          </a:prstGeom>
          <a:solidFill>
            <a:srgbClr val="2E6FBE"/>
          </a:solidFill>
          <a:ln w="12700">
            <a:solidFill>
              <a:srgbClr val="2E6FB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Text 46"/>
          <p:cNvSpPr/>
          <p:nvPr/>
        </p:nvSpPr>
        <p:spPr>
          <a:xfrm>
            <a:off x="8723376" y="2063496"/>
            <a:ext cx="24871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F2937"/>
                </a:solidFill>
              </a:rPr>
              <a:t>Recommendation is not dependent on a single mileage assumption</a:t>
            </a:r>
            <a:endParaRPr lang="en-US" sz="1350" dirty="0"/>
          </a:p>
        </p:txBody>
      </p:sp>
      <p:sp>
        <p:nvSpPr>
          <p:cNvPr id="49" name="Shape 47"/>
          <p:cNvSpPr/>
          <p:nvPr/>
        </p:nvSpPr>
        <p:spPr>
          <a:xfrm>
            <a:off x="8558784" y="2615184"/>
            <a:ext cx="91440" cy="91440"/>
          </a:xfrm>
          <a:prstGeom prst="ellipse">
            <a:avLst/>
          </a:prstGeom>
          <a:solidFill>
            <a:srgbClr val="2E6FBE"/>
          </a:solidFill>
          <a:ln w="12700">
            <a:solidFill>
              <a:srgbClr val="2E6FB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8"/>
          <p:cNvSpPr/>
          <p:nvPr/>
        </p:nvSpPr>
        <p:spPr>
          <a:xfrm>
            <a:off x="8723376" y="2670048"/>
            <a:ext cx="24871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F2937"/>
                </a:solidFill>
              </a:rPr>
              <a:t>The cost advantage grows as annual mileage rises</a:t>
            </a:r>
            <a:endParaRPr lang="en-US" sz="1350" dirty="0"/>
          </a:p>
        </p:txBody>
      </p:sp>
      <p:sp>
        <p:nvSpPr>
          <p:cNvPr id="51" name="Shape 49"/>
          <p:cNvSpPr/>
          <p:nvPr/>
        </p:nvSpPr>
        <p:spPr>
          <a:xfrm>
            <a:off x="8558784" y="3291840"/>
            <a:ext cx="91440" cy="91440"/>
          </a:xfrm>
          <a:prstGeom prst="ellipse">
            <a:avLst/>
          </a:prstGeom>
          <a:solidFill>
            <a:srgbClr val="2E6FBE"/>
          </a:solidFill>
          <a:ln w="12700">
            <a:solidFill>
              <a:srgbClr val="2E6FB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2" name="Text 50"/>
          <p:cNvSpPr/>
          <p:nvPr/>
        </p:nvSpPr>
        <p:spPr>
          <a:xfrm>
            <a:off x="8746236" y="3328416"/>
            <a:ext cx="24871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F2937"/>
                </a:solidFill>
              </a:rPr>
              <a:t>The case for a new Lightning remains weak on pure dollars</a:t>
            </a:r>
            <a:endParaRPr lang="en-US" sz="1350" dirty="0"/>
          </a:p>
        </p:txBody>
      </p:sp>
      <p:sp>
        <p:nvSpPr>
          <p:cNvPr id="53" name="Shape 51"/>
          <p:cNvSpPr/>
          <p:nvPr/>
        </p:nvSpPr>
        <p:spPr>
          <a:xfrm>
            <a:off x="8558784" y="3968496"/>
            <a:ext cx="91440" cy="91440"/>
          </a:xfrm>
          <a:prstGeom prst="ellipse">
            <a:avLst/>
          </a:prstGeom>
          <a:solidFill>
            <a:srgbClr val="2E6FBE"/>
          </a:solidFill>
          <a:ln w="12700">
            <a:solidFill>
              <a:srgbClr val="2E6FB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4" name="Text 52"/>
          <p:cNvSpPr/>
          <p:nvPr/>
        </p:nvSpPr>
        <p:spPr>
          <a:xfrm>
            <a:off x="8746236" y="4215384"/>
            <a:ext cx="24871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F2937"/>
                </a:solidFill>
              </a:rPr>
              <a:t>The main non-financial decision factors are towing duty cycle, charging logistics, and used-vehicle condition</a:t>
            </a:r>
            <a:endParaRPr lang="en-US" sz="1350" dirty="0"/>
          </a:p>
        </p:txBody>
      </p:sp>
      <p:sp>
        <p:nvSpPr>
          <p:cNvPr id="5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58600" y="6455664"/>
            <a:ext cx="274320" cy="1828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64748B"/>
                </a:solidFill>
                <a:latin typeface="Aptos"/>
                <a:ea typeface="Aptos"/>
                <a:cs typeface="Aptos"/>
              </a:defRPr>
            </a:lvl1pPr>
          </a:lstStyle>
          <a:p>
            <a:pPr algn="r"/>
            <a:fld id="{F7021451-1387-4CA6-816F-3879F97B5CBC}" type="slidenum">
              <a:rPr lang="en-US" b="0"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3431</Words>
  <Application>Microsoft Office PowerPoint</Application>
  <PresentationFormat>Widescreen</PresentationFormat>
  <Paragraphs>253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Ford F-150 Fleet Purchase Analysis</dc:title>
  <dc:subject>Ford F-150 TCO analysis for NY municipality</dc:subject>
  <dc:creator>OpenAI</dc:creator>
  <cp:lastModifiedBy>Joshua Scherer</cp:lastModifiedBy>
  <cp:revision>2</cp:revision>
  <dcterms:created xsi:type="dcterms:W3CDTF">2026-04-10T18:05:07Z</dcterms:created>
  <dcterms:modified xsi:type="dcterms:W3CDTF">2026-04-10T18:39:27Z</dcterms:modified>
</cp:coreProperties>
</file>